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70"/>
  </p:notesMasterIdLst>
  <p:handoutMasterIdLst>
    <p:handoutMasterId r:id="rId71"/>
  </p:handoutMasterIdLst>
  <p:sldIdLst>
    <p:sldId id="918" r:id="rId2"/>
    <p:sldId id="1125" r:id="rId3"/>
    <p:sldId id="1176" r:id="rId4"/>
    <p:sldId id="1175" r:id="rId5"/>
    <p:sldId id="1177" r:id="rId6"/>
    <p:sldId id="1178" r:id="rId7"/>
    <p:sldId id="1199" r:id="rId8"/>
    <p:sldId id="1179" r:id="rId9"/>
    <p:sldId id="1189" r:id="rId10"/>
    <p:sldId id="1167" r:id="rId11"/>
    <p:sldId id="1180" r:id="rId12"/>
    <p:sldId id="1188" r:id="rId13"/>
    <p:sldId id="1165" r:id="rId14"/>
    <p:sldId id="1190" r:id="rId15"/>
    <p:sldId id="1114" r:id="rId16"/>
    <p:sldId id="1206" r:id="rId17"/>
    <p:sldId id="967" r:id="rId18"/>
    <p:sldId id="1126" r:id="rId19"/>
    <p:sldId id="1035" r:id="rId20"/>
    <p:sldId id="1198" r:id="rId21"/>
    <p:sldId id="1072" r:id="rId22"/>
    <p:sldId id="1197" r:id="rId23"/>
    <p:sldId id="1207" r:id="rId24"/>
    <p:sldId id="1200" r:id="rId25"/>
    <p:sldId id="1170" r:id="rId26"/>
    <p:sldId id="1201" r:id="rId27"/>
    <p:sldId id="1192" r:id="rId28"/>
    <p:sldId id="1080" r:id="rId29"/>
    <p:sldId id="1089" r:id="rId30"/>
    <p:sldId id="1090" r:id="rId31"/>
    <p:sldId id="1094" r:id="rId32"/>
    <p:sldId id="1095" r:id="rId33"/>
    <p:sldId id="1191" r:id="rId34"/>
    <p:sldId id="1194" r:id="rId35"/>
    <p:sldId id="1173" r:id="rId36"/>
    <p:sldId id="1132" r:id="rId37"/>
    <p:sldId id="1208" r:id="rId38"/>
    <p:sldId id="1212" r:id="rId39"/>
    <p:sldId id="1109" r:id="rId40"/>
    <p:sldId id="1209" r:id="rId41"/>
    <p:sldId id="1048" r:id="rId42"/>
    <p:sldId id="1160" r:id="rId43"/>
    <p:sldId id="1210" r:id="rId44"/>
    <p:sldId id="1211" r:id="rId45"/>
    <p:sldId id="1161" r:id="rId46"/>
    <p:sldId id="1067" r:id="rId47"/>
    <p:sldId id="1162" r:id="rId48"/>
    <p:sldId id="1213" r:id="rId49"/>
    <p:sldId id="1113" r:id="rId50"/>
    <p:sldId id="1112" r:id="rId51"/>
    <p:sldId id="1214" r:id="rId52"/>
    <p:sldId id="1115" r:id="rId53"/>
    <p:sldId id="1155" r:id="rId54"/>
    <p:sldId id="1154" r:id="rId55"/>
    <p:sldId id="1195" r:id="rId56"/>
    <p:sldId id="1152" r:id="rId57"/>
    <p:sldId id="1153" r:id="rId58"/>
    <p:sldId id="1147" r:id="rId59"/>
    <p:sldId id="1143" r:id="rId60"/>
    <p:sldId id="1006" r:id="rId61"/>
    <p:sldId id="971" r:id="rId62"/>
    <p:sldId id="1196" r:id="rId63"/>
    <p:sldId id="1088" r:id="rId64"/>
    <p:sldId id="1202" r:id="rId65"/>
    <p:sldId id="1203" r:id="rId66"/>
    <p:sldId id="1204" r:id="rId67"/>
    <p:sldId id="1091" r:id="rId68"/>
    <p:sldId id="1174" r:id="rId69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CCFFFF"/>
    <a:srgbClr val="3A5AFC"/>
    <a:srgbClr val="4F81BD"/>
    <a:srgbClr val="FF0000"/>
    <a:srgbClr val="0076C0"/>
    <a:srgbClr val="E3F3D5"/>
    <a:srgbClr val="ADC9F1"/>
    <a:srgbClr val="ACDB81"/>
    <a:srgbClr val="8BC9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322" autoAdjust="0"/>
    <p:restoredTop sz="93143" autoAdjust="0"/>
  </p:normalViewPr>
  <p:slideViewPr>
    <p:cSldViewPr snapToGrid="0">
      <p:cViewPr>
        <p:scale>
          <a:sx n="70" d="100"/>
          <a:sy n="70" d="100"/>
        </p:scale>
        <p:origin x="-2242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28" y="-96"/>
      </p:cViewPr>
      <p:guideLst>
        <p:guide orient="horz" pos="3156"/>
        <p:guide pos="217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drewry\Documents\old%20r\consulting\movielabs\internal%20docs\IDs\DOI%20impl\doc\presentations\EIDR%20Record%20Count%20Table%20and%20Graph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areaChart>
        <c:grouping val="stacked"/>
        <c:ser>
          <c:idx val="0"/>
          <c:order val="0"/>
          <c:tx>
            <c:strRef>
              <c:f>'[EIDR Record Count Table and Graphic.xlsx]Record counts'!$B$4</c:f>
              <c:strCache>
                <c:ptCount val="1"/>
                <c:pt idx="0">
                  <c:v>Movies</c:v>
                </c:pt>
              </c:strCache>
            </c:strRef>
          </c:tx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counts'!$C$4:$F$4</c:f>
              <c:numCache>
                <c:formatCode>#,##0</c:formatCode>
                <c:ptCount val="4"/>
                <c:pt idx="0">
                  <c:v>43573</c:v>
                </c:pt>
                <c:pt idx="1">
                  <c:v>45774</c:v>
                </c:pt>
                <c:pt idx="2">
                  <c:v>51501</c:v>
                </c:pt>
                <c:pt idx="3">
                  <c:v>75358</c:v>
                </c:pt>
              </c:numCache>
            </c:numRef>
          </c:val>
        </c:ser>
        <c:ser>
          <c:idx val="1"/>
          <c:order val="1"/>
          <c:tx>
            <c:strRef>
              <c:f>'[EIDR Record Count Table and Graphic.xlsx]Record counts'!$B$8</c:f>
              <c:strCache>
                <c:ptCount val="1"/>
                <c:pt idx="0">
                  <c:v>TV Series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counts'!$C$8:$F$8</c:f>
              <c:numCache>
                <c:formatCode>#,##0</c:formatCode>
                <c:ptCount val="4"/>
                <c:pt idx="0">
                  <c:v>7541</c:v>
                </c:pt>
                <c:pt idx="1">
                  <c:v>8719</c:v>
                </c:pt>
                <c:pt idx="2">
                  <c:v>9613</c:v>
                </c:pt>
                <c:pt idx="3">
                  <c:v>12886</c:v>
                </c:pt>
              </c:numCache>
            </c:numRef>
          </c:val>
        </c:ser>
        <c:ser>
          <c:idx val="2"/>
          <c:order val="2"/>
          <c:tx>
            <c:strRef>
              <c:f>'[EIDR Record Count Table and Graphic.xlsx]Record counts'!$B$9</c:f>
              <c:strCache>
                <c:ptCount val="1"/>
                <c:pt idx="0">
                  <c:v>TV Seasons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counts'!$C$9:$F$9</c:f>
              <c:numCache>
                <c:formatCode>#,##0</c:formatCode>
                <c:ptCount val="4"/>
                <c:pt idx="0">
                  <c:v>7837</c:v>
                </c:pt>
                <c:pt idx="1">
                  <c:v>9486</c:v>
                </c:pt>
                <c:pt idx="2">
                  <c:v>12197</c:v>
                </c:pt>
                <c:pt idx="3">
                  <c:v>17523</c:v>
                </c:pt>
              </c:numCache>
            </c:numRef>
          </c:val>
        </c:ser>
        <c:ser>
          <c:idx val="3"/>
          <c:order val="3"/>
          <c:tx>
            <c:strRef>
              <c:f>'[EIDR Record Count Table and Graphic.xlsx]Record counts'!$B$7</c:f>
              <c:strCache>
                <c:ptCount val="1"/>
                <c:pt idx="0">
                  <c:v>TV Episodes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counts'!$C$7:$F$7</c:f>
              <c:numCache>
                <c:formatCode>#,##0</c:formatCode>
                <c:ptCount val="4"/>
                <c:pt idx="0">
                  <c:v>105891</c:v>
                </c:pt>
                <c:pt idx="1">
                  <c:v>130284</c:v>
                </c:pt>
                <c:pt idx="2">
                  <c:v>158371</c:v>
                </c:pt>
                <c:pt idx="3">
                  <c:v>276678</c:v>
                </c:pt>
              </c:numCache>
            </c:numRef>
          </c:val>
        </c:ser>
        <c:ser>
          <c:idx val="4"/>
          <c:order val="4"/>
          <c:tx>
            <c:strRef>
              <c:f>'[EIDR Record Count Table and Graphic.xlsx]Record counts'!$B$6</c:f>
              <c:strCache>
                <c:ptCount val="1"/>
                <c:pt idx="0">
                  <c:v>One-Time-Only TV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counts'!$C$6:$F$6</c:f>
              <c:numCache>
                <c:formatCode>#,##0</c:formatCode>
                <c:ptCount val="4"/>
                <c:pt idx="0">
                  <c:v>17952</c:v>
                </c:pt>
                <c:pt idx="1">
                  <c:v>22199</c:v>
                </c:pt>
                <c:pt idx="2">
                  <c:v>26112</c:v>
                </c:pt>
                <c:pt idx="3">
                  <c:v>29267</c:v>
                </c:pt>
              </c:numCache>
            </c:numRef>
          </c:val>
        </c:ser>
        <c:ser>
          <c:idx val="5"/>
          <c:order val="5"/>
          <c:tx>
            <c:strRef>
              <c:f>'[EIDR Record Count Table and Graphic.xlsx]Record counts'!$B$5</c:f>
              <c:strCache>
                <c:ptCount val="1"/>
                <c:pt idx="0">
                  <c:v>Shorts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counts'!$C$5:$F$5</c:f>
              <c:numCache>
                <c:formatCode>#,##0</c:formatCode>
                <c:ptCount val="4"/>
                <c:pt idx="0">
                  <c:v>1121</c:v>
                </c:pt>
                <c:pt idx="1">
                  <c:v>1224</c:v>
                </c:pt>
                <c:pt idx="2">
                  <c:v>1406</c:v>
                </c:pt>
                <c:pt idx="3">
                  <c:v>2527</c:v>
                </c:pt>
              </c:numCache>
            </c:numRef>
          </c:val>
        </c:ser>
        <c:ser>
          <c:idx val="6"/>
          <c:order val="6"/>
          <c:tx>
            <c:strRef>
              <c:f>'[EIDR Record Count Table and Graphic.xlsx]Record counts'!$B$10</c:f>
              <c:strCache>
                <c:ptCount val="1"/>
                <c:pt idx="0">
                  <c:v>Edits &amp; Manifestations</c:v>
                </c:pt>
              </c:strCache>
            </c:strRef>
          </c:tx>
          <c:spPr>
            <a:ln w="25400">
              <a:noFill/>
            </a:ln>
          </c:spPr>
          <c:cat>
            <c:numRef>
              <c:f>'[EIDR Record Count Table and Graphic.xlsx]Record counts'!$C$2:$F$2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 formatCode="mmm\-yy">
                  <c:v>41596</c:v>
                </c:pt>
              </c:numCache>
            </c:numRef>
          </c:cat>
          <c:val>
            <c:numRef>
              <c:f>'[EIDR Record Count Table and Graphic.xlsx]Record counts'!$C$10:$F$10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3460</c:v>
                </c:pt>
                <c:pt idx="2">
                  <c:v>20701</c:v>
                </c:pt>
                <c:pt idx="3">
                  <c:v>122958</c:v>
                </c:pt>
              </c:numCache>
            </c:numRef>
          </c:val>
        </c:ser>
        <c:axId val="131363200"/>
        <c:axId val="131384832"/>
      </c:areaChart>
      <c:catAx>
        <c:axId val="131363200"/>
        <c:scaling>
          <c:orientation val="minMax"/>
        </c:scaling>
        <c:axPos val="b"/>
        <c:numFmt formatCode="General" sourceLinked="1"/>
        <c:tickLblPos val="nextTo"/>
        <c:crossAx val="131384832"/>
        <c:crosses val="autoZero"/>
        <c:auto val="1"/>
        <c:lblAlgn val="ctr"/>
        <c:lblOffset val="100"/>
      </c:catAx>
      <c:valAx>
        <c:axId val="131384832"/>
        <c:scaling>
          <c:orientation val="minMax"/>
        </c:scaling>
        <c:axPos val="l"/>
        <c:majorGridlines/>
        <c:numFmt formatCode="#,##0" sourceLinked="1"/>
        <c:tickLblPos val="nextTo"/>
        <c:crossAx val="13136320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C936E-9718-4280-8D61-FC356680CBBF}" type="doc">
      <dgm:prSet loTypeId="urn:microsoft.com/office/officeart/2005/8/layout/pyramid1" loCatId="pyramid" qsTypeId="urn:microsoft.com/office/officeart/2005/8/quickstyle/3d5" qsCatId="3D" csTypeId="urn:microsoft.com/office/officeart/2005/8/colors/accent1_4" csCatId="accent1" phldr="1"/>
      <dgm:spPr>
        <a:scene3d>
          <a:camera prst="isometricOffAxis2Left" zoom="95000">
            <a:rot lat="0" lon="0" rev="0"/>
          </a:camera>
          <a:lightRig rig="flat" dir="t"/>
        </a:scene3d>
      </dgm:spPr>
    </dgm:pt>
    <dgm:pt modelId="{EB2FA685-1700-4AF1-A8CF-69BEB577A0CA}">
      <dgm:prSet phldrT="[Text]" custT="1"/>
      <dgm:spPr>
        <a:solidFill>
          <a:srgbClr val="CCE9B1"/>
        </a:solidFill>
      </dgm:spPr>
      <dgm:t>
        <a:bodyPr/>
        <a:lstStyle/>
        <a:p>
          <a:pPr>
            <a:spcAft>
              <a:spcPct val="35000"/>
            </a:spcAft>
          </a:pPr>
          <a:endParaRPr lang="en-US" sz="1600" dirty="0" smtClean="0"/>
        </a:p>
        <a:p>
          <a:pPr>
            <a:spcAft>
              <a:spcPct val="35000"/>
            </a:spcAft>
          </a:pPr>
          <a:r>
            <a:rPr lang="en-US" sz="1600" dirty="0" smtClean="0">
              <a:latin typeface="Calibri" pitchFamily="34" charset="0"/>
            </a:rPr>
            <a:t>Asset</a:t>
          </a:r>
        </a:p>
        <a:p>
          <a:pPr>
            <a:spcAft>
              <a:spcPct val="35000"/>
            </a:spcAft>
          </a:pPr>
          <a:r>
            <a:rPr lang="en-US" sz="1600" dirty="0" smtClean="0">
              <a:latin typeface="Calibri" pitchFamily="34" charset="0"/>
            </a:rPr>
            <a:t>in the abstract</a:t>
          </a:r>
        </a:p>
        <a:p>
          <a:pPr>
            <a:spcAft>
              <a:spcPts val="0"/>
            </a:spcAft>
          </a:pPr>
          <a:r>
            <a:rPr lang="en-US" sz="1000" dirty="0" smtClean="0">
              <a:latin typeface="Calibri" pitchFamily="34" charset="0"/>
            </a:rPr>
            <a:t>(title, year, movie/TV, series, </a:t>
          </a:r>
        </a:p>
        <a:p>
          <a:pPr>
            <a:spcAft>
              <a:spcPts val="0"/>
            </a:spcAft>
          </a:pPr>
          <a:r>
            <a:rPr lang="en-US" sz="1000" dirty="0" smtClean="0">
              <a:latin typeface="Calibri" pitchFamily="34" charset="0"/>
            </a:rPr>
            <a:t>episode, etc.)</a:t>
          </a:r>
          <a:endParaRPr lang="en-US" sz="1000" dirty="0">
            <a:latin typeface="Calibri" pitchFamily="34" charset="0"/>
          </a:endParaRPr>
        </a:p>
      </dgm:t>
    </dgm:pt>
    <dgm:pt modelId="{26265B29-964A-4DCF-B305-720EAEAC7082}" type="parTrans" cxnId="{38178AFD-6845-4BBC-894A-2AA72489489F}">
      <dgm:prSet/>
      <dgm:spPr/>
      <dgm:t>
        <a:bodyPr/>
        <a:lstStyle/>
        <a:p>
          <a:endParaRPr lang="en-US"/>
        </a:p>
      </dgm:t>
    </dgm:pt>
    <dgm:pt modelId="{3C6AEE88-6567-422C-B345-635194D5E612}" type="sibTrans" cxnId="{38178AFD-6845-4BBC-894A-2AA72489489F}">
      <dgm:prSet/>
      <dgm:spPr/>
      <dgm:t>
        <a:bodyPr/>
        <a:lstStyle/>
        <a:p>
          <a:endParaRPr lang="en-US"/>
        </a:p>
      </dgm:t>
    </dgm:pt>
    <dgm:pt modelId="{1D172CB5-E0A0-4558-B0E3-1ACA28DD5563}">
      <dgm:prSet phldrT="[Text]" custT="1"/>
      <dgm:spPr>
        <a:solidFill>
          <a:srgbClr val="ACDB81"/>
        </a:solidFill>
        <a:effectLst/>
      </dgm:spPr>
      <dgm:t>
        <a:bodyPr/>
        <a:lstStyle/>
        <a:p>
          <a:pPr>
            <a:spcAft>
              <a:spcPct val="35000"/>
            </a:spcAft>
          </a:pPr>
          <a:r>
            <a:rPr lang="en-US" sz="1600" dirty="0" smtClean="0">
              <a:latin typeface="Calibri" pitchFamily="34" charset="0"/>
            </a:rPr>
            <a:t>Unique embodiments</a:t>
          </a:r>
        </a:p>
        <a:p>
          <a:pPr>
            <a:spcAft>
              <a:spcPts val="0"/>
            </a:spcAft>
          </a:pPr>
          <a:r>
            <a:rPr lang="en-US" sz="900" dirty="0" smtClean="0">
              <a:latin typeface="Calibri" pitchFamily="34" charset="0"/>
            </a:rPr>
            <a:t>(edits, translations, encodings, clips, composites, physical or digital medium, etc.)</a:t>
          </a:r>
        </a:p>
      </dgm:t>
    </dgm:pt>
    <dgm:pt modelId="{2D2F1A73-393B-4609-9C1C-38243DD87215}" type="parTrans" cxnId="{A0DD043A-89A7-4CD7-B1A5-E335AE2BB619}">
      <dgm:prSet/>
      <dgm:spPr/>
      <dgm:t>
        <a:bodyPr/>
        <a:lstStyle/>
        <a:p>
          <a:endParaRPr lang="en-US"/>
        </a:p>
      </dgm:t>
    </dgm:pt>
    <dgm:pt modelId="{363C9165-2E78-4038-A7E7-2BD2538AEE1E}" type="sibTrans" cxnId="{A0DD043A-89A7-4CD7-B1A5-E335AE2BB619}">
      <dgm:prSet/>
      <dgm:spPr/>
      <dgm:t>
        <a:bodyPr/>
        <a:lstStyle/>
        <a:p>
          <a:endParaRPr lang="en-US"/>
        </a:p>
      </dgm:t>
    </dgm:pt>
    <dgm:pt modelId="{0663C6FF-DE6A-42A0-A61E-E2C2E77FF171}">
      <dgm:prSet phldrT="[Text]" custT="1"/>
      <dgm:spPr>
        <a:solidFill>
          <a:srgbClr val="85C64A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endParaRPr lang="en-US" sz="1800" dirty="0"/>
        </a:p>
      </dgm:t>
    </dgm:pt>
    <dgm:pt modelId="{08E8CF94-8348-4647-9CB0-18AFADD09C9D}" type="parTrans" cxnId="{68CF2DBE-FB7F-4B54-B0BB-0FA0CC9A6924}">
      <dgm:prSet/>
      <dgm:spPr/>
      <dgm:t>
        <a:bodyPr/>
        <a:lstStyle/>
        <a:p>
          <a:endParaRPr lang="en-US"/>
        </a:p>
      </dgm:t>
    </dgm:pt>
    <dgm:pt modelId="{F33B66CF-117B-4CC8-B724-FCB819D83DA7}" type="sibTrans" cxnId="{68CF2DBE-FB7F-4B54-B0BB-0FA0CC9A6924}">
      <dgm:prSet/>
      <dgm:spPr/>
      <dgm:t>
        <a:bodyPr/>
        <a:lstStyle/>
        <a:p>
          <a:endParaRPr lang="en-US"/>
        </a:p>
      </dgm:t>
    </dgm:pt>
    <dgm:pt modelId="{9CF71881-B06A-4B31-BD21-59A5682DBBFA}" type="pres">
      <dgm:prSet presAssocID="{7CDC936E-9718-4280-8D61-FC356680CBBF}" presName="Name0" presStyleCnt="0">
        <dgm:presLayoutVars>
          <dgm:dir/>
          <dgm:animLvl val="lvl"/>
          <dgm:resizeHandles val="exact"/>
        </dgm:presLayoutVars>
      </dgm:prSet>
      <dgm:spPr/>
    </dgm:pt>
    <dgm:pt modelId="{35EE4C57-196B-45AA-8AD2-6EB13AE88BF8}" type="pres">
      <dgm:prSet presAssocID="{EB2FA685-1700-4AF1-A8CF-69BEB577A0CA}" presName="Name8" presStyleCnt="0"/>
      <dgm:spPr/>
    </dgm:pt>
    <dgm:pt modelId="{25A01B6E-8087-41A9-A39C-3B591AE808A3}" type="pres">
      <dgm:prSet presAssocID="{EB2FA685-1700-4AF1-A8CF-69BEB577A0C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1DFF-0FFC-48B8-AB20-9127A643BEFC}" type="pres">
      <dgm:prSet presAssocID="{EB2FA685-1700-4AF1-A8CF-69BEB577A0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05CB8-BD6D-4C9D-8D91-4173AB09BF5D}" type="pres">
      <dgm:prSet presAssocID="{1D172CB5-E0A0-4558-B0E3-1ACA28DD5563}" presName="Name8" presStyleCnt="0"/>
      <dgm:spPr/>
    </dgm:pt>
    <dgm:pt modelId="{34A30258-153D-4F00-92FD-2D1BC25CDB6F}" type="pres">
      <dgm:prSet presAssocID="{1D172CB5-E0A0-4558-B0E3-1ACA28DD5563}" presName="level" presStyleLbl="node1" presStyleIdx="1" presStyleCnt="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FD07A-A49D-4934-9B1E-E792028D3D39}" type="pres">
      <dgm:prSet presAssocID="{1D172CB5-E0A0-4558-B0E3-1ACA28DD55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11E72-20A7-4FBD-B6D8-BA278EA2BBA8}" type="pres">
      <dgm:prSet presAssocID="{0663C6FF-DE6A-42A0-A61E-E2C2E77FF171}" presName="Name8" presStyleCnt="0"/>
      <dgm:spPr/>
    </dgm:pt>
    <dgm:pt modelId="{4530894A-57C6-45AF-A1D1-F5BAF8D24357}" type="pres">
      <dgm:prSet presAssocID="{0663C6FF-DE6A-42A0-A61E-E2C2E77FF171}" presName="level" presStyleLbl="node1" presStyleIdx="2" presStyleCnt="3" custLinFactNeighborY="55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A3E8A-810C-43C2-BBAA-57E29946349B}" type="pres">
      <dgm:prSet presAssocID="{0663C6FF-DE6A-42A0-A61E-E2C2E77FF1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623043-2C70-4600-BFC6-2F5C4A4BBC77}" type="presOf" srcId="{7CDC936E-9718-4280-8D61-FC356680CBBF}" destId="{9CF71881-B06A-4B31-BD21-59A5682DBBFA}" srcOrd="0" destOrd="0" presId="urn:microsoft.com/office/officeart/2005/8/layout/pyramid1"/>
    <dgm:cxn modelId="{F0E76D57-4BCF-4A5D-9190-4360A83100F0}" type="presOf" srcId="{0663C6FF-DE6A-42A0-A61E-E2C2E77FF171}" destId="{69AA3E8A-810C-43C2-BBAA-57E29946349B}" srcOrd="1" destOrd="0" presId="urn:microsoft.com/office/officeart/2005/8/layout/pyramid1"/>
    <dgm:cxn modelId="{68CF2DBE-FB7F-4B54-B0BB-0FA0CC9A6924}" srcId="{7CDC936E-9718-4280-8D61-FC356680CBBF}" destId="{0663C6FF-DE6A-42A0-A61E-E2C2E77FF171}" srcOrd="2" destOrd="0" parTransId="{08E8CF94-8348-4647-9CB0-18AFADD09C9D}" sibTransId="{F33B66CF-117B-4CC8-B724-FCB819D83DA7}"/>
    <dgm:cxn modelId="{A0DD043A-89A7-4CD7-B1A5-E335AE2BB619}" srcId="{7CDC936E-9718-4280-8D61-FC356680CBBF}" destId="{1D172CB5-E0A0-4558-B0E3-1ACA28DD5563}" srcOrd="1" destOrd="0" parTransId="{2D2F1A73-393B-4609-9C1C-38243DD87215}" sibTransId="{363C9165-2E78-4038-A7E7-2BD2538AEE1E}"/>
    <dgm:cxn modelId="{1EBC88E6-9E89-4D3A-BC18-4170734A6D96}" type="presOf" srcId="{0663C6FF-DE6A-42A0-A61E-E2C2E77FF171}" destId="{4530894A-57C6-45AF-A1D1-F5BAF8D24357}" srcOrd="0" destOrd="0" presId="urn:microsoft.com/office/officeart/2005/8/layout/pyramid1"/>
    <dgm:cxn modelId="{38178AFD-6845-4BBC-894A-2AA72489489F}" srcId="{7CDC936E-9718-4280-8D61-FC356680CBBF}" destId="{EB2FA685-1700-4AF1-A8CF-69BEB577A0CA}" srcOrd="0" destOrd="0" parTransId="{26265B29-964A-4DCF-B305-720EAEAC7082}" sibTransId="{3C6AEE88-6567-422C-B345-635194D5E612}"/>
    <dgm:cxn modelId="{20A763CF-BD74-4704-B51B-B70E982005F4}" type="presOf" srcId="{1D172CB5-E0A0-4558-B0E3-1ACA28DD5563}" destId="{4BDFD07A-A49D-4934-9B1E-E792028D3D39}" srcOrd="1" destOrd="0" presId="urn:microsoft.com/office/officeart/2005/8/layout/pyramid1"/>
    <dgm:cxn modelId="{B282A88C-2179-4B65-B8F4-9FB7FD6E9E72}" type="presOf" srcId="{EB2FA685-1700-4AF1-A8CF-69BEB577A0CA}" destId="{B9431DFF-0FFC-48B8-AB20-9127A643BEFC}" srcOrd="1" destOrd="0" presId="urn:microsoft.com/office/officeart/2005/8/layout/pyramid1"/>
    <dgm:cxn modelId="{5F704523-CFAC-4DBC-ABD4-CE0DF8A8BD7A}" type="presOf" srcId="{EB2FA685-1700-4AF1-A8CF-69BEB577A0CA}" destId="{25A01B6E-8087-41A9-A39C-3B591AE808A3}" srcOrd="0" destOrd="0" presId="urn:microsoft.com/office/officeart/2005/8/layout/pyramid1"/>
    <dgm:cxn modelId="{341605C5-B952-467B-A7A9-3FB1050DBAF3}" type="presOf" srcId="{1D172CB5-E0A0-4558-B0E3-1ACA28DD5563}" destId="{34A30258-153D-4F00-92FD-2D1BC25CDB6F}" srcOrd="0" destOrd="0" presId="urn:microsoft.com/office/officeart/2005/8/layout/pyramid1"/>
    <dgm:cxn modelId="{FC25E38F-AAC6-4298-ACBF-634BAB119500}" type="presParOf" srcId="{9CF71881-B06A-4B31-BD21-59A5682DBBFA}" destId="{35EE4C57-196B-45AA-8AD2-6EB13AE88BF8}" srcOrd="0" destOrd="0" presId="urn:microsoft.com/office/officeart/2005/8/layout/pyramid1"/>
    <dgm:cxn modelId="{D711304B-A1F0-4F7B-8512-73798361ADB1}" type="presParOf" srcId="{35EE4C57-196B-45AA-8AD2-6EB13AE88BF8}" destId="{25A01B6E-8087-41A9-A39C-3B591AE808A3}" srcOrd="0" destOrd="0" presId="urn:microsoft.com/office/officeart/2005/8/layout/pyramid1"/>
    <dgm:cxn modelId="{EFBA05A1-F2FA-41DA-AEE4-129B63D17E87}" type="presParOf" srcId="{35EE4C57-196B-45AA-8AD2-6EB13AE88BF8}" destId="{B9431DFF-0FFC-48B8-AB20-9127A643BEFC}" srcOrd="1" destOrd="0" presId="urn:microsoft.com/office/officeart/2005/8/layout/pyramid1"/>
    <dgm:cxn modelId="{2EB4474C-2C6F-4BAF-9B6A-B51B10F89593}" type="presParOf" srcId="{9CF71881-B06A-4B31-BD21-59A5682DBBFA}" destId="{67405CB8-BD6D-4C9D-8D91-4173AB09BF5D}" srcOrd="1" destOrd="0" presId="urn:microsoft.com/office/officeart/2005/8/layout/pyramid1"/>
    <dgm:cxn modelId="{5EC25C2F-6885-4BA9-A6AE-04D50FD8EBC4}" type="presParOf" srcId="{67405CB8-BD6D-4C9D-8D91-4173AB09BF5D}" destId="{34A30258-153D-4F00-92FD-2D1BC25CDB6F}" srcOrd="0" destOrd="0" presId="urn:microsoft.com/office/officeart/2005/8/layout/pyramid1"/>
    <dgm:cxn modelId="{4B8D5F47-A34A-42E4-A93A-B480772814EA}" type="presParOf" srcId="{67405CB8-BD6D-4C9D-8D91-4173AB09BF5D}" destId="{4BDFD07A-A49D-4934-9B1E-E792028D3D39}" srcOrd="1" destOrd="0" presId="urn:microsoft.com/office/officeart/2005/8/layout/pyramid1"/>
    <dgm:cxn modelId="{235A1ED0-6B0A-46F8-AA7D-9E7C4CD8C660}" type="presParOf" srcId="{9CF71881-B06A-4B31-BD21-59A5682DBBFA}" destId="{5AC11E72-20A7-4FBD-B6D8-BA278EA2BBA8}" srcOrd="2" destOrd="0" presId="urn:microsoft.com/office/officeart/2005/8/layout/pyramid1"/>
    <dgm:cxn modelId="{42C8A6AA-BA27-4AA5-8799-4286763D7CB4}" type="presParOf" srcId="{5AC11E72-20A7-4FBD-B6D8-BA278EA2BBA8}" destId="{4530894A-57C6-45AF-A1D1-F5BAF8D24357}" srcOrd="0" destOrd="0" presId="urn:microsoft.com/office/officeart/2005/8/layout/pyramid1"/>
    <dgm:cxn modelId="{4043F59E-D816-4207-B5BF-F81225057E6B}" type="presParOf" srcId="{5AC11E72-20A7-4FBD-B6D8-BA278EA2BBA8}" destId="{69AA3E8A-810C-43C2-BBAA-57E29946349B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F46D5-CD0F-42AD-B43E-DE67AC7D1A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849C26E-D4C9-4E4D-9B32-EDD10CEEF7D9}">
      <dgm:prSet phldrT="[Text]"/>
      <dgm:spPr/>
      <dgm:t>
        <a:bodyPr/>
        <a:lstStyle/>
        <a:p>
          <a:r>
            <a:rPr lang="en-US" dirty="0" smtClean="0"/>
            <a:t>Theatrical</a:t>
          </a:r>
          <a:endParaRPr lang="en-US" dirty="0"/>
        </a:p>
      </dgm:t>
    </dgm:pt>
    <dgm:pt modelId="{DBE4ED6A-12B7-47D4-B17F-B91D918D6F8E}" type="parTrans" cxnId="{7443F949-D677-4D70-B6C6-DB865E038B55}">
      <dgm:prSet/>
      <dgm:spPr/>
      <dgm:t>
        <a:bodyPr/>
        <a:lstStyle/>
        <a:p>
          <a:endParaRPr lang="en-US"/>
        </a:p>
      </dgm:t>
    </dgm:pt>
    <dgm:pt modelId="{1452765C-4A7D-4784-8142-B1C4E022CF52}" type="sibTrans" cxnId="{7443F949-D677-4D70-B6C6-DB865E038B55}">
      <dgm:prSet/>
      <dgm:spPr/>
      <dgm:t>
        <a:bodyPr/>
        <a:lstStyle/>
        <a:p>
          <a:endParaRPr lang="en-US"/>
        </a:p>
      </dgm:t>
    </dgm:pt>
    <dgm:pt modelId="{6B4C4EFD-1A73-4CC4-A9CF-CBEAD04928B7}">
      <dgm:prSet phldrT="[Text]"/>
      <dgm:spPr/>
      <dgm:t>
        <a:bodyPr/>
        <a:lstStyle/>
        <a:p>
          <a:r>
            <a:rPr lang="en-US" dirty="0" smtClean="0"/>
            <a:t>EST/Rental</a:t>
          </a:r>
          <a:endParaRPr lang="en-US" dirty="0"/>
        </a:p>
      </dgm:t>
    </dgm:pt>
    <dgm:pt modelId="{3DBBB77F-E58C-4068-8B60-8A57FCDDC743}" type="parTrans" cxnId="{231E17D6-FF7C-4574-B16E-D0376021F036}">
      <dgm:prSet/>
      <dgm:spPr/>
      <dgm:t>
        <a:bodyPr/>
        <a:lstStyle/>
        <a:p>
          <a:endParaRPr lang="en-US"/>
        </a:p>
      </dgm:t>
    </dgm:pt>
    <dgm:pt modelId="{71BE4EDD-ADF9-4660-A17B-E4B342EA10A2}" type="sibTrans" cxnId="{231E17D6-FF7C-4574-B16E-D0376021F036}">
      <dgm:prSet/>
      <dgm:spPr/>
      <dgm:t>
        <a:bodyPr/>
        <a:lstStyle/>
        <a:p>
          <a:endParaRPr lang="en-US"/>
        </a:p>
      </dgm:t>
    </dgm:pt>
    <dgm:pt modelId="{D52B27BE-FAE9-4063-98A7-7839971862E3}">
      <dgm:prSet phldrT="[Text]"/>
      <dgm:spPr/>
      <dgm:t>
        <a:bodyPr/>
        <a:lstStyle/>
        <a:p>
          <a:r>
            <a:rPr lang="en-US" dirty="0" smtClean="0"/>
            <a:t>MSO VOD &amp; TV Everywhere</a:t>
          </a:r>
          <a:endParaRPr lang="en-US" dirty="0"/>
        </a:p>
      </dgm:t>
    </dgm:pt>
    <dgm:pt modelId="{D362B983-1712-460F-A1E4-14195C8F117B}" type="parTrans" cxnId="{1787E666-C57F-44CC-B7EF-4EA3A7E81143}">
      <dgm:prSet/>
      <dgm:spPr/>
      <dgm:t>
        <a:bodyPr/>
        <a:lstStyle/>
        <a:p>
          <a:endParaRPr lang="en-US"/>
        </a:p>
      </dgm:t>
    </dgm:pt>
    <dgm:pt modelId="{398E935E-2678-41C0-B333-80FBDA96CC33}" type="sibTrans" cxnId="{1787E666-C57F-44CC-B7EF-4EA3A7E81143}">
      <dgm:prSet/>
      <dgm:spPr/>
      <dgm:t>
        <a:bodyPr/>
        <a:lstStyle/>
        <a:p>
          <a:endParaRPr lang="en-US"/>
        </a:p>
      </dgm:t>
    </dgm:pt>
    <dgm:pt modelId="{065387F7-EC5F-4703-9663-0491EF4DA480}">
      <dgm:prSet/>
      <dgm:spPr/>
      <dgm:t>
        <a:bodyPr/>
        <a:lstStyle/>
        <a:p>
          <a:r>
            <a:rPr lang="en-US" dirty="0" smtClean="0"/>
            <a:t>Broadcast &amp; Ad-supported</a:t>
          </a:r>
          <a:endParaRPr lang="en-US" dirty="0"/>
        </a:p>
      </dgm:t>
    </dgm:pt>
    <dgm:pt modelId="{A94A3911-BB97-4CBA-9F52-A067CCC0826C}" type="parTrans" cxnId="{4E452F82-9ABA-43D7-A159-5C1CD10472BE}">
      <dgm:prSet/>
      <dgm:spPr/>
      <dgm:t>
        <a:bodyPr/>
        <a:lstStyle/>
        <a:p>
          <a:endParaRPr lang="en-US"/>
        </a:p>
      </dgm:t>
    </dgm:pt>
    <dgm:pt modelId="{E0C36415-8A7E-48A7-AE2A-97E3791327C6}" type="sibTrans" cxnId="{4E452F82-9ABA-43D7-A159-5C1CD10472BE}">
      <dgm:prSet/>
      <dgm:spPr/>
      <dgm:t>
        <a:bodyPr/>
        <a:lstStyle/>
        <a:p>
          <a:endParaRPr lang="en-US"/>
        </a:p>
      </dgm:t>
    </dgm:pt>
    <dgm:pt modelId="{7AE573E8-E4F2-4584-ABBC-AC7AD036578E}" type="pres">
      <dgm:prSet presAssocID="{B0FF46D5-CD0F-42AD-B43E-DE67AC7D1A87}" presName="Name0" presStyleCnt="0">
        <dgm:presLayoutVars>
          <dgm:dir/>
          <dgm:animLvl val="lvl"/>
          <dgm:resizeHandles val="exact"/>
        </dgm:presLayoutVars>
      </dgm:prSet>
      <dgm:spPr/>
    </dgm:pt>
    <dgm:pt modelId="{6C24B113-9934-46FF-8772-5F2B5593E983}" type="pres">
      <dgm:prSet presAssocID="{C849C26E-D4C9-4E4D-9B32-EDD10CEEF7D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79B0C-8203-41AA-B0BC-D0E2C939B2F3}" type="pres">
      <dgm:prSet presAssocID="{1452765C-4A7D-4784-8142-B1C4E022CF52}" presName="parTxOnlySpace" presStyleCnt="0"/>
      <dgm:spPr/>
    </dgm:pt>
    <dgm:pt modelId="{2F8CE62B-947C-444C-9C4B-FAC107A96923}" type="pres">
      <dgm:prSet presAssocID="{6B4C4EFD-1A73-4CC4-A9CF-CBEAD04928B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973AF-92CA-414E-9CF1-74DDB9F4EB7F}" type="pres">
      <dgm:prSet presAssocID="{71BE4EDD-ADF9-4660-A17B-E4B342EA10A2}" presName="parTxOnlySpace" presStyleCnt="0"/>
      <dgm:spPr/>
    </dgm:pt>
    <dgm:pt modelId="{6C57C7C8-0637-4D79-9667-705046EB7F5E}" type="pres">
      <dgm:prSet presAssocID="{D52B27BE-FAE9-4063-98A7-7839971862E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78905-0504-461C-8E57-21C867720A7E}" type="pres">
      <dgm:prSet presAssocID="{398E935E-2678-41C0-B333-80FBDA96CC33}" presName="parTxOnlySpace" presStyleCnt="0"/>
      <dgm:spPr/>
    </dgm:pt>
    <dgm:pt modelId="{16B61814-36C4-43A7-8351-DB00F9C1D1DA}" type="pres">
      <dgm:prSet presAssocID="{065387F7-EC5F-4703-9663-0491EF4DA4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3F949-D677-4D70-B6C6-DB865E038B55}" srcId="{B0FF46D5-CD0F-42AD-B43E-DE67AC7D1A87}" destId="{C849C26E-D4C9-4E4D-9B32-EDD10CEEF7D9}" srcOrd="0" destOrd="0" parTransId="{DBE4ED6A-12B7-47D4-B17F-B91D918D6F8E}" sibTransId="{1452765C-4A7D-4784-8142-B1C4E022CF52}"/>
    <dgm:cxn modelId="{231E17D6-FF7C-4574-B16E-D0376021F036}" srcId="{B0FF46D5-CD0F-42AD-B43E-DE67AC7D1A87}" destId="{6B4C4EFD-1A73-4CC4-A9CF-CBEAD04928B7}" srcOrd="1" destOrd="0" parTransId="{3DBBB77F-E58C-4068-8B60-8A57FCDDC743}" sibTransId="{71BE4EDD-ADF9-4660-A17B-E4B342EA10A2}"/>
    <dgm:cxn modelId="{4C032784-3BDD-450E-9B47-7CE71AC5DCEC}" type="presOf" srcId="{6B4C4EFD-1A73-4CC4-A9CF-CBEAD04928B7}" destId="{2F8CE62B-947C-444C-9C4B-FAC107A96923}" srcOrd="0" destOrd="0" presId="urn:microsoft.com/office/officeart/2005/8/layout/chevron1"/>
    <dgm:cxn modelId="{1787E666-C57F-44CC-B7EF-4EA3A7E81143}" srcId="{B0FF46D5-CD0F-42AD-B43E-DE67AC7D1A87}" destId="{D52B27BE-FAE9-4063-98A7-7839971862E3}" srcOrd="2" destOrd="0" parTransId="{D362B983-1712-460F-A1E4-14195C8F117B}" sibTransId="{398E935E-2678-41C0-B333-80FBDA96CC33}"/>
    <dgm:cxn modelId="{076FDFAF-0A36-49F3-9365-4C65FE4B4FD3}" type="presOf" srcId="{065387F7-EC5F-4703-9663-0491EF4DA480}" destId="{16B61814-36C4-43A7-8351-DB00F9C1D1DA}" srcOrd="0" destOrd="0" presId="urn:microsoft.com/office/officeart/2005/8/layout/chevron1"/>
    <dgm:cxn modelId="{4E452F82-9ABA-43D7-A159-5C1CD10472BE}" srcId="{B0FF46D5-CD0F-42AD-B43E-DE67AC7D1A87}" destId="{065387F7-EC5F-4703-9663-0491EF4DA480}" srcOrd="3" destOrd="0" parTransId="{A94A3911-BB97-4CBA-9F52-A067CCC0826C}" sibTransId="{E0C36415-8A7E-48A7-AE2A-97E3791327C6}"/>
    <dgm:cxn modelId="{E79AEF02-119C-4EEE-AC17-189FF73E14FF}" type="presOf" srcId="{D52B27BE-FAE9-4063-98A7-7839971862E3}" destId="{6C57C7C8-0637-4D79-9667-705046EB7F5E}" srcOrd="0" destOrd="0" presId="urn:microsoft.com/office/officeart/2005/8/layout/chevron1"/>
    <dgm:cxn modelId="{641652EB-F933-4B77-8FC8-657C8685988A}" type="presOf" srcId="{C849C26E-D4C9-4E4D-9B32-EDD10CEEF7D9}" destId="{6C24B113-9934-46FF-8772-5F2B5593E983}" srcOrd="0" destOrd="0" presId="urn:microsoft.com/office/officeart/2005/8/layout/chevron1"/>
    <dgm:cxn modelId="{8407CBCA-0DD5-49DA-90D4-E28D666F7710}" type="presOf" srcId="{B0FF46D5-CD0F-42AD-B43E-DE67AC7D1A87}" destId="{7AE573E8-E4F2-4584-ABBC-AC7AD036578E}" srcOrd="0" destOrd="0" presId="urn:microsoft.com/office/officeart/2005/8/layout/chevron1"/>
    <dgm:cxn modelId="{AB839C6C-27C3-441B-AAC9-AF516F06459F}" type="presParOf" srcId="{7AE573E8-E4F2-4584-ABBC-AC7AD036578E}" destId="{6C24B113-9934-46FF-8772-5F2B5593E983}" srcOrd="0" destOrd="0" presId="urn:microsoft.com/office/officeart/2005/8/layout/chevron1"/>
    <dgm:cxn modelId="{70FFA539-FBBF-45E5-960E-054CB11ADC11}" type="presParOf" srcId="{7AE573E8-E4F2-4584-ABBC-AC7AD036578E}" destId="{2BB79B0C-8203-41AA-B0BC-D0E2C939B2F3}" srcOrd="1" destOrd="0" presId="urn:microsoft.com/office/officeart/2005/8/layout/chevron1"/>
    <dgm:cxn modelId="{3D2DE01A-B45A-424D-918A-DCF049BC58CC}" type="presParOf" srcId="{7AE573E8-E4F2-4584-ABBC-AC7AD036578E}" destId="{2F8CE62B-947C-444C-9C4B-FAC107A96923}" srcOrd="2" destOrd="0" presId="urn:microsoft.com/office/officeart/2005/8/layout/chevron1"/>
    <dgm:cxn modelId="{45D1053D-6F28-4A34-BB4E-309ACA49BCD6}" type="presParOf" srcId="{7AE573E8-E4F2-4584-ABBC-AC7AD036578E}" destId="{32C973AF-92CA-414E-9CF1-74DDB9F4EB7F}" srcOrd="3" destOrd="0" presId="urn:microsoft.com/office/officeart/2005/8/layout/chevron1"/>
    <dgm:cxn modelId="{8DCF8588-D512-4466-97EE-57D1665FEBC3}" type="presParOf" srcId="{7AE573E8-E4F2-4584-ABBC-AC7AD036578E}" destId="{6C57C7C8-0637-4D79-9667-705046EB7F5E}" srcOrd="4" destOrd="0" presId="urn:microsoft.com/office/officeart/2005/8/layout/chevron1"/>
    <dgm:cxn modelId="{D33037FB-555F-47CB-8303-8505D73AE2D7}" type="presParOf" srcId="{7AE573E8-E4F2-4584-ABBC-AC7AD036578E}" destId="{7A178905-0504-461C-8E57-21C867720A7E}" srcOrd="5" destOrd="0" presId="urn:microsoft.com/office/officeart/2005/8/layout/chevron1"/>
    <dgm:cxn modelId="{2CEE27B0-5943-4858-ACA7-EBB849BC63F0}" type="presParOf" srcId="{7AE573E8-E4F2-4584-ABBC-AC7AD036578E}" destId="{16B61814-36C4-43A7-8351-DB00F9C1D1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6A1BF-BE2A-43B2-B4F0-AB842F67EFA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E069A-198A-4ABE-8AED-BD0D1A3480CD}">
      <dgm:prSet phldrT="[Text]"/>
      <dgm:spPr/>
      <dgm:t>
        <a:bodyPr/>
        <a:lstStyle/>
        <a:p>
          <a:r>
            <a:rPr lang="en-US" dirty="0" smtClean="0"/>
            <a:t>EIDR</a:t>
          </a:r>
          <a:endParaRPr lang="en-US" dirty="0"/>
        </a:p>
      </dgm:t>
    </dgm:pt>
    <dgm:pt modelId="{1D3CA654-CF5C-4B53-8DD2-E19DFCB92B5C}" type="parTrans" cxnId="{E395FA79-43CF-4385-AD4A-C9F6336F9164}">
      <dgm:prSet/>
      <dgm:spPr/>
      <dgm:t>
        <a:bodyPr/>
        <a:lstStyle/>
        <a:p>
          <a:endParaRPr lang="en-US"/>
        </a:p>
      </dgm:t>
    </dgm:pt>
    <dgm:pt modelId="{1F7236AB-ECB4-43E5-B550-466FA49EEB42}" type="sibTrans" cxnId="{E395FA79-43CF-4385-AD4A-C9F6336F9164}">
      <dgm:prSet/>
      <dgm:spPr/>
      <dgm:t>
        <a:bodyPr/>
        <a:lstStyle/>
        <a:p>
          <a:endParaRPr lang="en-US"/>
        </a:p>
      </dgm:t>
    </dgm:pt>
    <dgm:pt modelId="{A285EE8F-3A1E-496B-B260-BFAD1593ADA2}">
      <dgm:prSet phldrT="[Text]"/>
      <dgm:spPr/>
      <dgm:t>
        <a:bodyPr/>
        <a:lstStyle/>
        <a:p>
          <a:r>
            <a:rPr lang="en-US" dirty="0" smtClean="0"/>
            <a:t>Programmer registers content</a:t>
          </a:r>
          <a:endParaRPr lang="en-US" dirty="0"/>
        </a:p>
      </dgm:t>
    </dgm:pt>
    <dgm:pt modelId="{229D3CC6-9920-4934-B669-BA545B010413}" type="parTrans" cxnId="{E50DE42C-94E5-4A13-B0AA-D25CBA4F78B3}">
      <dgm:prSet/>
      <dgm:spPr/>
      <dgm:t>
        <a:bodyPr/>
        <a:lstStyle/>
        <a:p>
          <a:endParaRPr lang="en-US"/>
        </a:p>
      </dgm:t>
    </dgm:pt>
    <dgm:pt modelId="{0CE3F5CA-4261-4452-BC70-92C523FC5F40}" type="sibTrans" cxnId="{E50DE42C-94E5-4A13-B0AA-D25CBA4F78B3}">
      <dgm:prSet/>
      <dgm:spPr/>
      <dgm:t>
        <a:bodyPr/>
        <a:lstStyle/>
        <a:p>
          <a:endParaRPr lang="en-US"/>
        </a:p>
      </dgm:t>
    </dgm:pt>
    <dgm:pt modelId="{7F6A91DA-3162-40DC-BA95-C219FEF03DD4}">
      <dgm:prSet phldrT="[Text]"/>
      <dgm:spPr/>
      <dgm:t>
        <a:bodyPr/>
        <a:lstStyle/>
        <a:p>
          <a:r>
            <a:rPr lang="en-US" dirty="0" smtClean="0"/>
            <a:t>VOD Aggregator puts EIDR in ADI feed</a:t>
          </a:r>
          <a:endParaRPr lang="en-US" dirty="0"/>
        </a:p>
      </dgm:t>
    </dgm:pt>
    <dgm:pt modelId="{CF33B63F-ABE9-4D9F-9606-59AF083C2BF8}" type="parTrans" cxnId="{C6D92B8A-CE11-4216-8E71-FCFA381FE863}">
      <dgm:prSet/>
      <dgm:spPr/>
      <dgm:t>
        <a:bodyPr/>
        <a:lstStyle/>
        <a:p>
          <a:endParaRPr lang="en-US"/>
        </a:p>
      </dgm:t>
    </dgm:pt>
    <dgm:pt modelId="{F6478494-9C81-4E8B-B1D0-224F57D6FC72}" type="sibTrans" cxnId="{C6D92B8A-CE11-4216-8E71-FCFA381FE863}">
      <dgm:prSet/>
      <dgm:spPr/>
      <dgm:t>
        <a:bodyPr/>
        <a:lstStyle/>
        <a:p>
          <a:endParaRPr lang="en-US"/>
        </a:p>
      </dgm:t>
    </dgm:pt>
    <dgm:pt modelId="{8AA6465D-9123-4C37-AF55-7815EAA7D2B8}">
      <dgm:prSet phldrT="[Text]"/>
      <dgm:spPr/>
      <dgm:t>
        <a:bodyPr/>
        <a:lstStyle/>
        <a:p>
          <a:r>
            <a:rPr lang="en-US" dirty="0" smtClean="0"/>
            <a:t>MSO adds EIDR to internal tracking </a:t>
          </a:r>
          <a:endParaRPr lang="en-US" dirty="0"/>
        </a:p>
      </dgm:t>
    </dgm:pt>
    <dgm:pt modelId="{70DA37AE-9215-4A9F-81D1-04B7F9E17A0C}" type="parTrans" cxnId="{FF9E615C-69F4-44FF-B9D7-82E576F4D5FD}">
      <dgm:prSet/>
      <dgm:spPr/>
      <dgm:t>
        <a:bodyPr/>
        <a:lstStyle/>
        <a:p>
          <a:endParaRPr lang="en-US"/>
        </a:p>
      </dgm:t>
    </dgm:pt>
    <dgm:pt modelId="{E96FC547-5603-4F77-B251-FBDD37DA86AA}" type="sibTrans" cxnId="{FF9E615C-69F4-44FF-B9D7-82E576F4D5FD}">
      <dgm:prSet/>
      <dgm:spPr/>
      <dgm:t>
        <a:bodyPr/>
        <a:lstStyle/>
        <a:p>
          <a:endParaRPr lang="en-US"/>
        </a:p>
      </dgm:t>
    </dgm:pt>
    <dgm:pt modelId="{8035D897-12DA-42F5-A1CA-53C0D187D48C}">
      <dgm:prSet phldrT="[Text]"/>
      <dgm:spPr/>
      <dgm:t>
        <a:bodyPr/>
        <a:lstStyle/>
        <a:p>
          <a:r>
            <a:rPr lang="en-US" dirty="0" smtClean="0"/>
            <a:t>VOD results correlated with EIDRs</a:t>
          </a:r>
          <a:endParaRPr lang="en-US" dirty="0"/>
        </a:p>
      </dgm:t>
    </dgm:pt>
    <dgm:pt modelId="{E534CD5D-0F2A-42D2-8AFA-FEF9A51F38D9}" type="parTrans" cxnId="{2A79DFD3-C4FE-4FBB-BD22-BCE0674F6C63}">
      <dgm:prSet/>
      <dgm:spPr/>
      <dgm:t>
        <a:bodyPr/>
        <a:lstStyle/>
        <a:p>
          <a:endParaRPr lang="en-US"/>
        </a:p>
      </dgm:t>
    </dgm:pt>
    <dgm:pt modelId="{1A330B6A-6698-424E-B603-261927D91612}" type="sibTrans" cxnId="{2A79DFD3-C4FE-4FBB-BD22-BCE0674F6C63}">
      <dgm:prSet/>
      <dgm:spPr/>
      <dgm:t>
        <a:bodyPr/>
        <a:lstStyle/>
        <a:p>
          <a:endParaRPr lang="en-US"/>
        </a:p>
      </dgm:t>
    </dgm:pt>
    <dgm:pt modelId="{20641EC5-B2B9-4CD0-9495-AE8BA1A32336}" type="pres">
      <dgm:prSet presAssocID="{78E6A1BF-BE2A-43B2-B4F0-AB842F67EF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A34B0B-B830-480A-88C5-BFA687CB04DA}" type="pres">
      <dgm:prSet presAssocID="{FB3E069A-198A-4ABE-8AED-BD0D1A3480CD}" presName="centerShape" presStyleLbl="node0" presStyleIdx="0" presStyleCnt="1"/>
      <dgm:spPr/>
      <dgm:t>
        <a:bodyPr/>
        <a:lstStyle/>
        <a:p>
          <a:endParaRPr lang="en-US"/>
        </a:p>
      </dgm:t>
    </dgm:pt>
    <dgm:pt modelId="{AB2E87C0-AB69-413D-80AA-2A5223B49D06}" type="pres">
      <dgm:prSet presAssocID="{229D3CC6-9920-4934-B669-BA545B010413}" presName="parTrans" presStyleLbl="sibTrans2D1" presStyleIdx="0" presStyleCnt="4" custAng="16398651" custFlipVert="1" custScaleX="100942" custScaleY="105047" custLinFactNeighborX="7812"/>
      <dgm:spPr>
        <a:prstGeom prst="upDownArrow">
          <a:avLst/>
        </a:prstGeom>
      </dgm:spPr>
      <dgm:t>
        <a:bodyPr/>
        <a:lstStyle/>
        <a:p>
          <a:endParaRPr lang="en-US"/>
        </a:p>
      </dgm:t>
    </dgm:pt>
    <dgm:pt modelId="{B425CB25-AE42-4D3A-8079-6FE00E0EF94E}" type="pres">
      <dgm:prSet presAssocID="{229D3CC6-9920-4934-B669-BA545B01041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1876EDF-8F7B-4D6D-B880-66D2B3CF1FA4}" type="pres">
      <dgm:prSet presAssocID="{A285EE8F-3A1E-496B-B260-BFAD1593AD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36D69-B82D-4410-AE9A-2F8EB3B57A47}" type="pres">
      <dgm:prSet presAssocID="{CF33B63F-ABE9-4D9F-9606-59AF083C2BF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305DD13-CFF5-41B9-9988-3A7806F0A766}" type="pres">
      <dgm:prSet presAssocID="{CF33B63F-ABE9-4D9F-9606-59AF083C2B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64A0E13-67AD-4ED6-8252-A3E71BC5E901}" type="pres">
      <dgm:prSet presAssocID="{7F6A91DA-3162-40DC-BA95-C219FEF03D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C5459-9EDF-41F6-8ED2-AE7C7AAA3579}" type="pres">
      <dgm:prSet presAssocID="{70DA37AE-9215-4A9F-81D1-04B7F9E17A0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D4E4F2F-065A-4A0E-AE06-21E26F6DBB50}" type="pres">
      <dgm:prSet presAssocID="{70DA37AE-9215-4A9F-81D1-04B7F9E17A0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31E3DBA-0DFD-4F4E-831B-960AA0155CE1}" type="pres">
      <dgm:prSet presAssocID="{8AA6465D-9123-4C37-AF55-7815EAA7D2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430C5-D631-46FD-B00B-6E32D0A4F8CB}" type="pres">
      <dgm:prSet presAssocID="{E534CD5D-0F2A-42D2-8AFA-FEF9A51F38D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CEBF0A4-5FC9-4BBA-AD5E-31BE515C1657}" type="pres">
      <dgm:prSet presAssocID="{E534CD5D-0F2A-42D2-8AFA-FEF9A51F38D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AC774C8-2C09-490F-BB87-3C3FA7DB389A}" type="pres">
      <dgm:prSet presAssocID="{8035D897-12DA-42F5-A1CA-53C0D187D4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7A8EA-498E-4D42-8C16-76AFDF71A4CF}" type="presOf" srcId="{8AA6465D-9123-4C37-AF55-7815EAA7D2B8}" destId="{F31E3DBA-0DFD-4F4E-831B-960AA0155CE1}" srcOrd="0" destOrd="0" presId="urn:microsoft.com/office/officeart/2005/8/layout/radial5"/>
    <dgm:cxn modelId="{8570E437-CA8F-486F-9CE9-4B47A0DF5F0B}" type="presOf" srcId="{E534CD5D-0F2A-42D2-8AFA-FEF9A51F38D9}" destId="{6CEBF0A4-5FC9-4BBA-AD5E-31BE515C1657}" srcOrd="1" destOrd="0" presId="urn:microsoft.com/office/officeart/2005/8/layout/radial5"/>
    <dgm:cxn modelId="{2A79DFD3-C4FE-4FBB-BD22-BCE0674F6C63}" srcId="{FB3E069A-198A-4ABE-8AED-BD0D1A3480CD}" destId="{8035D897-12DA-42F5-A1CA-53C0D187D48C}" srcOrd="3" destOrd="0" parTransId="{E534CD5D-0F2A-42D2-8AFA-FEF9A51F38D9}" sibTransId="{1A330B6A-6698-424E-B603-261927D91612}"/>
    <dgm:cxn modelId="{E616862A-4FCA-4FEF-83ED-774485E73D06}" type="presOf" srcId="{70DA37AE-9215-4A9F-81D1-04B7F9E17A0C}" destId="{3D4E4F2F-065A-4A0E-AE06-21E26F6DBB50}" srcOrd="1" destOrd="0" presId="urn:microsoft.com/office/officeart/2005/8/layout/radial5"/>
    <dgm:cxn modelId="{9F4CF1F4-9412-4B21-ADCA-F93D3214EF48}" type="presOf" srcId="{78E6A1BF-BE2A-43B2-B4F0-AB842F67EFAB}" destId="{20641EC5-B2B9-4CD0-9495-AE8BA1A32336}" srcOrd="0" destOrd="0" presId="urn:microsoft.com/office/officeart/2005/8/layout/radial5"/>
    <dgm:cxn modelId="{C5EBB08C-1C4F-418E-9508-D7CEBBBD3641}" type="presOf" srcId="{7F6A91DA-3162-40DC-BA95-C219FEF03DD4}" destId="{164A0E13-67AD-4ED6-8252-A3E71BC5E901}" srcOrd="0" destOrd="0" presId="urn:microsoft.com/office/officeart/2005/8/layout/radial5"/>
    <dgm:cxn modelId="{C6D92B8A-CE11-4216-8E71-FCFA381FE863}" srcId="{FB3E069A-198A-4ABE-8AED-BD0D1A3480CD}" destId="{7F6A91DA-3162-40DC-BA95-C219FEF03DD4}" srcOrd="1" destOrd="0" parTransId="{CF33B63F-ABE9-4D9F-9606-59AF083C2BF8}" sibTransId="{F6478494-9C81-4E8B-B1D0-224F57D6FC72}"/>
    <dgm:cxn modelId="{CF78E624-3D1A-486E-9256-E04938023457}" type="presOf" srcId="{229D3CC6-9920-4934-B669-BA545B010413}" destId="{AB2E87C0-AB69-413D-80AA-2A5223B49D06}" srcOrd="0" destOrd="0" presId="urn:microsoft.com/office/officeart/2005/8/layout/radial5"/>
    <dgm:cxn modelId="{EE3B8E7E-3B23-42EE-B3AC-AF8DCEDD518C}" type="presOf" srcId="{A285EE8F-3A1E-496B-B260-BFAD1593ADA2}" destId="{21876EDF-8F7B-4D6D-B880-66D2B3CF1FA4}" srcOrd="0" destOrd="0" presId="urn:microsoft.com/office/officeart/2005/8/layout/radial5"/>
    <dgm:cxn modelId="{CC954F83-19B6-42B3-83C8-43DC92F72223}" type="presOf" srcId="{FB3E069A-198A-4ABE-8AED-BD0D1A3480CD}" destId="{36A34B0B-B830-480A-88C5-BFA687CB04DA}" srcOrd="0" destOrd="0" presId="urn:microsoft.com/office/officeart/2005/8/layout/radial5"/>
    <dgm:cxn modelId="{23290027-6BD3-47B9-A8AC-9C93E8969481}" type="presOf" srcId="{E534CD5D-0F2A-42D2-8AFA-FEF9A51F38D9}" destId="{A54430C5-D631-46FD-B00B-6E32D0A4F8CB}" srcOrd="0" destOrd="0" presId="urn:microsoft.com/office/officeart/2005/8/layout/radial5"/>
    <dgm:cxn modelId="{AAE1C685-363D-4E7D-9F41-6520D96CE01E}" type="presOf" srcId="{70DA37AE-9215-4A9F-81D1-04B7F9E17A0C}" destId="{FEBC5459-9EDF-41F6-8ED2-AE7C7AAA3579}" srcOrd="0" destOrd="0" presId="urn:microsoft.com/office/officeart/2005/8/layout/radial5"/>
    <dgm:cxn modelId="{F9A8F45F-FE32-4A8D-BAC3-74154778C320}" type="presOf" srcId="{CF33B63F-ABE9-4D9F-9606-59AF083C2BF8}" destId="{A0636D69-B82D-4410-AE9A-2F8EB3B57A47}" srcOrd="0" destOrd="0" presId="urn:microsoft.com/office/officeart/2005/8/layout/radial5"/>
    <dgm:cxn modelId="{E50DE42C-94E5-4A13-B0AA-D25CBA4F78B3}" srcId="{FB3E069A-198A-4ABE-8AED-BD0D1A3480CD}" destId="{A285EE8F-3A1E-496B-B260-BFAD1593ADA2}" srcOrd="0" destOrd="0" parTransId="{229D3CC6-9920-4934-B669-BA545B010413}" sibTransId="{0CE3F5CA-4261-4452-BC70-92C523FC5F40}"/>
    <dgm:cxn modelId="{BCC6D849-33ED-48A0-B7E2-0BB1598BFF2C}" type="presOf" srcId="{CF33B63F-ABE9-4D9F-9606-59AF083C2BF8}" destId="{1305DD13-CFF5-41B9-9988-3A7806F0A766}" srcOrd="1" destOrd="0" presId="urn:microsoft.com/office/officeart/2005/8/layout/radial5"/>
    <dgm:cxn modelId="{FFF6F916-99A5-444A-9C17-32CD1AFC9368}" type="presOf" srcId="{8035D897-12DA-42F5-A1CA-53C0D187D48C}" destId="{5AC774C8-2C09-490F-BB87-3C3FA7DB389A}" srcOrd="0" destOrd="0" presId="urn:microsoft.com/office/officeart/2005/8/layout/radial5"/>
    <dgm:cxn modelId="{FF9E615C-69F4-44FF-B9D7-82E576F4D5FD}" srcId="{FB3E069A-198A-4ABE-8AED-BD0D1A3480CD}" destId="{8AA6465D-9123-4C37-AF55-7815EAA7D2B8}" srcOrd="2" destOrd="0" parTransId="{70DA37AE-9215-4A9F-81D1-04B7F9E17A0C}" sibTransId="{E96FC547-5603-4F77-B251-FBDD37DA86AA}"/>
    <dgm:cxn modelId="{7EF8223C-6082-4BCB-B6C5-97074745F7CA}" type="presOf" srcId="{229D3CC6-9920-4934-B669-BA545B010413}" destId="{B425CB25-AE42-4D3A-8079-6FE00E0EF94E}" srcOrd="1" destOrd="0" presId="urn:microsoft.com/office/officeart/2005/8/layout/radial5"/>
    <dgm:cxn modelId="{E395FA79-43CF-4385-AD4A-C9F6336F9164}" srcId="{78E6A1BF-BE2A-43B2-B4F0-AB842F67EFAB}" destId="{FB3E069A-198A-4ABE-8AED-BD0D1A3480CD}" srcOrd="0" destOrd="0" parTransId="{1D3CA654-CF5C-4B53-8DD2-E19DFCB92B5C}" sibTransId="{1F7236AB-ECB4-43E5-B550-466FA49EEB42}"/>
    <dgm:cxn modelId="{FB0266F5-4999-4518-9FE4-FD8574C1B06A}" type="presParOf" srcId="{20641EC5-B2B9-4CD0-9495-AE8BA1A32336}" destId="{36A34B0B-B830-480A-88C5-BFA687CB04DA}" srcOrd="0" destOrd="0" presId="urn:microsoft.com/office/officeart/2005/8/layout/radial5"/>
    <dgm:cxn modelId="{898537FE-567E-4974-9031-88EE0D4F7814}" type="presParOf" srcId="{20641EC5-B2B9-4CD0-9495-AE8BA1A32336}" destId="{AB2E87C0-AB69-413D-80AA-2A5223B49D06}" srcOrd="1" destOrd="0" presId="urn:microsoft.com/office/officeart/2005/8/layout/radial5"/>
    <dgm:cxn modelId="{9B95F4AB-DBF2-450D-A487-945EBCCDE1E7}" type="presParOf" srcId="{AB2E87C0-AB69-413D-80AA-2A5223B49D06}" destId="{B425CB25-AE42-4D3A-8079-6FE00E0EF94E}" srcOrd="0" destOrd="0" presId="urn:microsoft.com/office/officeart/2005/8/layout/radial5"/>
    <dgm:cxn modelId="{885729DD-AC6F-416E-85E2-71260CA398F8}" type="presParOf" srcId="{20641EC5-B2B9-4CD0-9495-AE8BA1A32336}" destId="{21876EDF-8F7B-4D6D-B880-66D2B3CF1FA4}" srcOrd="2" destOrd="0" presId="urn:microsoft.com/office/officeart/2005/8/layout/radial5"/>
    <dgm:cxn modelId="{6F47568F-CB2E-4E34-ADC9-05921FB208CE}" type="presParOf" srcId="{20641EC5-B2B9-4CD0-9495-AE8BA1A32336}" destId="{A0636D69-B82D-4410-AE9A-2F8EB3B57A47}" srcOrd="3" destOrd="0" presId="urn:microsoft.com/office/officeart/2005/8/layout/radial5"/>
    <dgm:cxn modelId="{1682E336-501A-482B-A459-83F89DEC2D53}" type="presParOf" srcId="{A0636D69-B82D-4410-AE9A-2F8EB3B57A47}" destId="{1305DD13-CFF5-41B9-9988-3A7806F0A766}" srcOrd="0" destOrd="0" presId="urn:microsoft.com/office/officeart/2005/8/layout/radial5"/>
    <dgm:cxn modelId="{DB1415D1-8327-4D9F-A7E1-CCA7433E8F6B}" type="presParOf" srcId="{20641EC5-B2B9-4CD0-9495-AE8BA1A32336}" destId="{164A0E13-67AD-4ED6-8252-A3E71BC5E901}" srcOrd="4" destOrd="0" presId="urn:microsoft.com/office/officeart/2005/8/layout/radial5"/>
    <dgm:cxn modelId="{25343843-C59F-49F5-B0C1-A16DE5A3F2D8}" type="presParOf" srcId="{20641EC5-B2B9-4CD0-9495-AE8BA1A32336}" destId="{FEBC5459-9EDF-41F6-8ED2-AE7C7AAA3579}" srcOrd="5" destOrd="0" presId="urn:microsoft.com/office/officeart/2005/8/layout/radial5"/>
    <dgm:cxn modelId="{C59030A4-397A-40D2-82B0-3F78F93FD5C7}" type="presParOf" srcId="{FEBC5459-9EDF-41F6-8ED2-AE7C7AAA3579}" destId="{3D4E4F2F-065A-4A0E-AE06-21E26F6DBB50}" srcOrd="0" destOrd="0" presId="urn:microsoft.com/office/officeart/2005/8/layout/radial5"/>
    <dgm:cxn modelId="{5D77B598-EF4C-4AC7-8130-B04CD0FF0B08}" type="presParOf" srcId="{20641EC5-B2B9-4CD0-9495-AE8BA1A32336}" destId="{F31E3DBA-0DFD-4F4E-831B-960AA0155CE1}" srcOrd="6" destOrd="0" presId="urn:microsoft.com/office/officeart/2005/8/layout/radial5"/>
    <dgm:cxn modelId="{EE9E8E55-0E85-4380-BE20-E586BBBF5467}" type="presParOf" srcId="{20641EC5-B2B9-4CD0-9495-AE8BA1A32336}" destId="{A54430C5-D631-46FD-B00B-6E32D0A4F8CB}" srcOrd="7" destOrd="0" presId="urn:microsoft.com/office/officeart/2005/8/layout/radial5"/>
    <dgm:cxn modelId="{12A94ECA-BC9F-4D6D-81F8-6E01B4A7F75A}" type="presParOf" srcId="{A54430C5-D631-46FD-B00B-6E32D0A4F8CB}" destId="{6CEBF0A4-5FC9-4BBA-AD5E-31BE515C1657}" srcOrd="0" destOrd="0" presId="urn:microsoft.com/office/officeart/2005/8/layout/radial5"/>
    <dgm:cxn modelId="{66EB9855-012B-4966-825D-55CDA513C10A}" type="presParOf" srcId="{20641EC5-B2B9-4CD0-9495-AE8BA1A32336}" destId="{5AC774C8-2C09-490F-BB87-3C3FA7DB389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01B6E-8087-41A9-A39C-3B591AE808A3}">
      <dsp:nvSpPr>
        <dsp:cNvPr id="0" name=""/>
        <dsp:cNvSpPr/>
      </dsp:nvSpPr>
      <dsp:spPr>
        <a:xfrm>
          <a:off x="2184400" y="0"/>
          <a:ext cx="2184400" cy="1244600"/>
        </a:xfrm>
        <a:prstGeom prst="trapezoid">
          <a:avLst>
            <a:gd name="adj" fmla="val 87755"/>
          </a:avLst>
        </a:prstGeom>
        <a:solidFill>
          <a:srgbClr val="CCE9B1"/>
        </a:solidFill>
        <a:ln>
          <a:noFill/>
        </a:ln>
        <a:effectLst/>
        <a:scene3d>
          <a:camera prst="isometricOffAxis2Left" zoom="95000">
            <a:rot lat="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Asset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in the abstract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Calibri" pitchFamily="34" charset="0"/>
            </a:rPr>
            <a:t>(title, year, movie/TV, series,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Calibri" pitchFamily="34" charset="0"/>
            </a:rPr>
            <a:t>episode, etc.)</a:t>
          </a:r>
          <a:endParaRPr lang="en-US" sz="1000" kern="1200" dirty="0">
            <a:latin typeface="Calibri" pitchFamily="34" charset="0"/>
          </a:endParaRPr>
        </a:p>
      </dsp:txBody>
      <dsp:txXfrm>
        <a:off x="2184400" y="0"/>
        <a:ext cx="2184400" cy="1244600"/>
      </dsp:txXfrm>
    </dsp:sp>
    <dsp:sp modelId="{34A30258-153D-4F00-92FD-2D1BC25CDB6F}">
      <dsp:nvSpPr>
        <dsp:cNvPr id="0" name=""/>
        <dsp:cNvSpPr/>
      </dsp:nvSpPr>
      <dsp:spPr>
        <a:xfrm>
          <a:off x="1092200" y="1244600"/>
          <a:ext cx="4368800" cy="1244600"/>
        </a:xfrm>
        <a:prstGeom prst="trapezoid">
          <a:avLst>
            <a:gd name="adj" fmla="val 87755"/>
          </a:avLst>
        </a:prstGeom>
        <a:solidFill>
          <a:srgbClr val="ACDB81"/>
        </a:solidFill>
        <a:ln>
          <a:noFill/>
        </a:ln>
        <a:effectLst/>
        <a:scene3d>
          <a:camera prst="isometricOffAxis2Left" zoom="95000">
            <a:rot lat="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Unique embodiments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latin typeface="Calibri" pitchFamily="34" charset="0"/>
            </a:rPr>
            <a:t>(edits, translations, encodings, clips, composites, physical or digital medium, etc.)</a:t>
          </a:r>
        </a:p>
      </dsp:txBody>
      <dsp:txXfrm>
        <a:off x="1856739" y="1244600"/>
        <a:ext cx="2839720" cy="1244600"/>
      </dsp:txXfrm>
    </dsp:sp>
    <dsp:sp modelId="{4530894A-57C6-45AF-A1D1-F5BAF8D24357}">
      <dsp:nvSpPr>
        <dsp:cNvPr id="0" name=""/>
        <dsp:cNvSpPr/>
      </dsp:nvSpPr>
      <dsp:spPr>
        <a:xfrm>
          <a:off x="0" y="2489200"/>
          <a:ext cx="6553200" cy="1244600"/>
        </a:xfrm>
        <a:prstGeom prst="trapezoid">
          <a:avLst>
            <a:gd name="adj" fmla="val 87755"/>
          </a:avLst>
        </a:prstGeom>
        <a:solidFill>
          <a:srgbClr val="85C64A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isometricOffAxis2Left" zoom="95000">
            <a:rot lat="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146809" y="2489200"/>
        <a:ext cx="4259580" cy="1244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4B113-9934-46FF-8772-5F2B5593E983}">
      <dsp:nvSpPr>
        <dsp:cNvPr id="0" name=""/>
        <dsp:cNvSpPr/>
      </dsp:nvSpPr>
      <dsp:spPr>
        <a:xfrm>
          <a:off x="3885" y="215099"/>
          <a:ext cx="2261779" cy="904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Theatrical</a:t>
          </a:r>
          <a:endParaRPr lang="en-US" sz="2000" kern="1200" dirty="0"/>
        </a:p>
      </dsp:txBody>
      <dsp:txXfrm>
        <a:off x="3885" y="215099"/>
        <a:ext cx="2261779" cy="904711"/>
      </dsp:txXfrm>
    </dsp:sp>
    <dsp:sp modelId="{2F8CE62B-947C-444C-9C4B-FAC107A96923}">
      <dsp:nvSpPr>
        <dsp:cNvPr id="0" name=""/>
        <dsp:cNvSpPr/>
      </dsp:nvSpPr>
      <dsp:spPr>
        <a:xfrm>
          <a:off x="2039487" y="215099"/>
          <a:ext cx="2261779" cy="904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EST/Rental</a:t>
          </a:r>
          <a:endParaRPr lang="en-US" sz="2000" kern="1200" dirty="0"/>
        </a:p>
      </dsp:txBody>
      <dsp:txXfrm>
        <a:off x="2039487" y="215099"/>
        <a:ext cx="2261779" cy="904711"/>
      </dsp:txXfrm>
    </dsp:sp>
    <dsp:sp modelId="{6C57C7C8-0637-4D79-9667-705046EB7F5E}">
      <dsp:nvSpPr>
        <dsp:cNvPr id="0" name=""/>
        <dsp:cNvSpPr/>
      </dsp:nvSpPr>
      <dsp:spPr>
        <a:xfrm>
          <a:off x="4075089" y="215099"/>
          <a:ext cx="2261779" cy="904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MSO VOD &amp; TV Everywhere</a:t>
          </a:r>
          <a:endParaRPr lang="en-US" sz="2000" kern="1200" dirty="0"/>
        </a:p>
      </dsp:txBody>
      <dsp:txXfrm>
        <a:off x="4075089" y="215099"/>
        <a:ext cx="2261779" cy="904711"/>
      </dsp:txXfrm>
    </dsp:sp>
    <dsp:sp modelId="{16B61814-36C4-43A7-8351-DB00F9C1D1DA}">
      <dsp:nvSpPr>
        <dsp:cNvPr id="0" name=""/>
        <dsp:cNvSpPr/>
      </dsp:nvSpPr>
      <dsp:spPr>
        <a:xfrm>
          <a:off x="6110690" y="215099"/>
          <a:ext cx="2261779" cy="904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Broadcast &amp; Ad-supported</a:t>
          </a:r>
          <a:endParaRPr lang="en-US" sz="2000" kern="1200" dirty="0"/>
        </a:p>
      </dsp:txBody>
      <dsp:txXfrm>
        <a:off x="6110690" y="215099"/>
        <a:ext cx="2261779" cy="9047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34B0B-B830-480A-88C5-BFA687CB04DA}">
      <dsp:nvSpPr>
        <dsp:cNvPr id="0" name=""/>
        <dsp:cNvSpPr/>
      </dsp:nvSpPr>
      <dsp:spPr>
        <a:xfrm>
          <a:off x="2575898" y="1559898"/>
          <a:ext cx="944202" cy="944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EIDR</a:t>
          </a:r>
          <a:endParaRPr lang="en-US" sz="2500" kern="1200" dirty="0"/>
        </a:p>
      </dsp:txBody>
      <dsp:txXfrm>
        <a:off x="2575898" y="1559898"/>
        <a:ext cx="944202" cy="944202"/>
      </dsp:txXfrm>
    </dsp:sp>
    <dsp:sp modelId="{AB2E87C0-AB69-413D-80AA-2A5223B49D06}">
      <dsp:nvSpPr>
        <dsp:cNvPr id="0" name=""/>
        <dsp:cNvSpPr/>
      </dsp:nvSpPr>
      <dsp:spPr>
        <a:xfrm rot="10601349" flipV="1">
          <a:off x="2961891" y="1206568"/>
          <a:ext cx="203754" cy="33723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601349" flipV="1">
        <a:off x="2961891" y="1206568"/>
        <a:ext cx="203754" cy="337231"/>
      </dsp:txXfrm>
    </dsp:sp>
    <dsp:sp modelId="{21876EDF-8F7B-4D6D-B880-66D2B3CF1FA4}">
      <dsp:nvSpPr>
        <dsp:cNvPr id="0" name=""/>
        <dsp:cNvSpPr/>
      </dsp:nvSpPr>
      <dsp:spPr>
        <a:xfrm>
          <a:off x="2461561" y="6166"/>
          <a:ext cx="1172876" cy="1172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Programmer registers content</a:t>
          </a:r>
          <a:endParaRPr lang="en-US" sz="1200" kern="1200" dirty="0"/>
        </a:p>
      </dsp:txBody>
      <dsp:txXfrm>
        <a:off x="2461561" y="6166"/>
        <a:ext cx="1172876" cy="1172876"/>
      </dsp:txXfrm>
    </dsp:sp>
    <dsp:sp modelId="{A0636D69-B82D-4410-AE9A-2F8EB3B57A47}">
      <dsp:nvSpPr>
        <dsp:cNvPr id="0" name=""/>
        <dsp:cNvSpPr/>
      </dsp:nvSpPr>
      <dsp:spPr>
        <a:xfrm>
          <a:off x="3603889" y="1871485"/>
          <a:ext cx="201853" cy="32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03889" y="1871485"/>
        <a:ext cx="201853" cy="321028"/>
      </dsp:txXfrm>
    </dsp:sp>
    <dsp:sp modelId="{164A0E13-67AD-4ED6-8252-A3E71BC5E901}">
      <dsp:nvSpPr>
        <dsp:cNvPr id="0" name=""/>
        <dsp:cNvSpPr/>
      </dsp:nvSpPr>
      <dsp:spPr>
        <a:xfrm>
          <a:off x="3900956" y="1445561"/>
          <a:ext cx="1172876" cy="1172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VOD Aggregator puts EIDR in ADI feed</a:t>
          </a:r>
          <a:endParaRPr lang="en-US" sz="1200" kern="1200" dirty="0"/>
        </a:p>
      </dsp:txBody>
      <dsp:txXfrm>
        <a:off x="3900956" y="1445561"/>
        <a:ext cx="1172876" cy="1172876"/>
      </dsp:txXfrm>
    </dsp:sp>
    <dsp:sp modelId="{FEBC5459-9EDF-41F6-8ED2-AE7C7AAA3579}">
      <dsp:nvSpPr>
        <dsp:cNvPr id="0" name=""/>
        <dsp:cNvSpPr/>
      </dsp:nvSpPr>
      <dsp:spPr>
        <a:xfrm rot="5400000">
          <a:off x="2947073" y="2528301"/>
          <a:ext cx="201853" cy="32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2947073" y="2528301"/>
        <a:ext cx="201853" cy="321028"/>
      </dsp:txXfrm>
    </dsp:sp>
    <dsp:sp modelId="{F31E3DBA-0DFD-4F4E-831B-960AA0155CE1}">
      <dsp:nvSpPr>
        <dsp:cNvPr id="0" name=""/>
        <dsp:cNvSpPr/>
      </dsp:nvSpPr>
      <dsp:spPr>
        <a:xfrm>
          <a:off x="2461561" y="2884956"/>
          <a:ext cx="1172876" cy="1172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MSO adds EIDR to internal tracking </a:t>
          </a:r>
          <a:endParaRPr lang="en-US" sz="1200" kern="1200" dirty="0"/>
        </a:p>
      </dsp:txBody>
      <dsp:txXfrm>
        <a:off x="2461561" y="2884956"/>
        <a:ext cx="1172876" cy="1172876"/>
      </dsp:txXfrm>
    </dsp:sp>
    <dsp:sp modelId="{A54430C5-D631-46FD-B00B-6E32D0A4F8CB}">
      <dsp:nvSpPr>
        <dsp:cNvPr id="0" name=""/>
        <dsp:cNvSpPr/>
      </dsp:nvSpPr>
      <dsp:spPr>
        <a:xfrm rot="10800000">
          <a:off x="2290257" y="1871485"/>
          <a:ext cx="201853" cy="32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90257" y="1871485"/>
        <a:ext cx="201853" cy="321028"/>
      </dsp:txXfrm>
    </dsp:sp>
    <dsp:sp modelId="{5AC774C8-2C09-490F-BB87-3C3FA7DB389A}">
      <dsp:nvSpPr>
        <dsp:cNvPr id="0" name=""/>
        <dsp:cNvSpPr/>
      </dsp:nvSpPr>
      <dsp:spPr>
        <a:xfrm>
          <a:off x="1022166" y="1445561"/>
          <a:ext cx="1172876" cy="1172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VOD results correlated with EIDRs</a:t>
          </a:r>
          <a:endParaRPr lang="en-US" sz="1200" kern="1200" dirty="0"/>
        </a:p>
      </dsp:txBody>
      <dsp:txXfrm>
        <a:off x="1022166" y="1445561"/>
        <a:ext cx="1172876" cy="117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>
            <a:lvl1pPr defTabSz="92220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978" y="0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>
            <a:lvl1pPr algn="r" defTabSz="92220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525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978" y="9516525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7348D67F-75C7-444A-B28C-CD91E898A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541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>
            <a:lvl1pPr defTabSz="92220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978" y="0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>
            <a:lvl1pPr algn="r" defTabSz="92220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32" y="4759989"/>
            <a:ext cx="5509900" cy="45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525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978" y="9516525"/>
            <a:ext cx="2983609" cy="5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4434445C-3295-43C6-A6C3-9206124D1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622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just television; film follows the same trends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16D3A-A6EB-4C70-BBC9-E4BBC763ACE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16D3A-A6EB-4C70-BBC9-E4BBC763ACE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slides for Title management; will</a:t>
            </a:r>
            <a:r>
              <a:rPr lang="en-GB" baseline="0" dirty="0" smtClean="0"/>
              <a:t> go through ... if still time and interest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Retail distribution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B5ED6-0788-4730-AD4C-AE0257C5C60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D1727-0F61-493F-8431-EA30571A17E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On-demand services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Broadcast</a:t>
            </a:r>
            <a:r>
              <a:rPr lang="en-GB" baseline="0" dirty="0" smtClean="0"/>
              <a:t> services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Mapping IDs and metadata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3674-3D0F-4AA4-B52E-DC94041879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587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Measurement, reporting, and tracking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Archives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...and the</a:t>
            </a:r>
            <a:r>
              <a:rPr lang="en-GB" baseline="0" dirty="0" smtClean="0"/>
              <a:t> others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Multiple possible matches – operator decides whether match is exact to an existing item or the item is new</a:t>
            </a:r>
          </a:p>
          <a:p>
            <a:r>
              <a:rPr lang="en-GB" baseline="0" dirty="0" smtClean="0"/>
              <a:t>Registrants can request immediate pass/fail decision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GB" dirty="0" smtClean="0"/>
              <a:t>New</a:t>
            </a:r>
            <a:r>
              <a:rPr lang="en-GB" baseline="0" dirty="0" smtClean="0"/>
              <a:t> members: Netflix, </a:t>
            </a:r>
            <a:r>
              <a:rPr lang="en-GB" baseline="0" dirty="0" err="1" smtClean="0"/>
              <a:t>Inflight</a:t>
            </a:r>
            <a:r>
              <a:rPr lang="en-GB" baseline="0" dirty="0" smtClean="0"/>
              <a:t> Productions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12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Importance of using EIDR to link across systems</a:t>
            </a: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22B9-F0E2-442B-9723-630509FAC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55084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rgbClr val="262626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9" y="1417638"/>
            <a:ext cx="8255085" cy="4708525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38509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2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B9F4-9A01-4E13-AD4B-57FEAEB83BC3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0AC7-9B7E-4DAC-AC59-9EE5F18C9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323833"/>
            <a:ext cx="9144000" cy="5534167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4000">
                <a:schemeClr val="dk1">
                  <a:tint val="37000"/>
                  <a:satMod val="300000"/>
                  <a:lumMod val="20000"/>
                  <a:lumOff val="80000"/>
                </a:schemeClr>
              </a:gs>
              <a:gs pos="100000">
                <a:schemeClr val="bg1">
                  <a:lumMod val="43000"/>
                  <a:lumOff val="57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9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fld id="{192207C9-91DC-416C-88E6-AFAA9D24F0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B9519-F791-47C2-A108-EBB505702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E7AF-DB0E-41B9-9607-FC39B87C4E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FB6D-B63F-4BAA-AC24-43DE24BA5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12AE-E0C2-4454-A64F-DCEB8239D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A0412-E23D-4119-82DD-8EACC46A1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IDR-ppt-header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58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Copyright 2012 EIDR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Page </a:t>
            </a:r>
            <a:fld id="{78C839FE-7600-4E5B-95AA-23B3D9CA33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4" r:id="rId11"/>
    <p:sldLayoutId id="2147483735" r:id="rId12"/>
    <p:sldLayoutId id="2147483737" r:id="rId13"/>
    <p:sldLayoutId id="2147483738" r:id="rId14"/>
    <p:sldLayoutId id="2147483739" r:id="rId1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drewry@eid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50" Type="http://schemas.openxmlformats.org/officeDocument/2006/relationships/image" Target="../media/image86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png"/><Relationship Id="rId25" Type="http://schemas.openxmlformats.org/officeDocument/2006/relationships/image" Target="../media/image61.jpeg"/><Relationship Id="rId33" Type="http://schemas.openxmlformats.org/officeDocument/2006/relationships/image" Target="../media/image69.png"/><Relationship Id="rId38" Type="http://schemas.openxmlformats.org/officeDocument/2006/relationships/image" Target="../media/image74.jpeg"/><Relationship Id="rId46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jpeg"/><Relationship Id="rId41" Type="http://schemas.openxmlformats.org/officeDocument/2006/relationships/image" Target="../media/image77.png"/><Relationship Id="rId5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jpeg"/><Relationship Id="rId37" Type="http://schemas.openxmlformats.org/officeDocument/2006/relationships/image" Target="../media/image73.png"/><Relationship Id="rId40" Type="http://schemas.openxmlformats.org/officeDocument/2006/relationships/image" Target="../media/image76.jpeg"/><Relationship Id="rId45" Type="http://schemas.openxmlformats.org/officeDocument/2006/relationships/image" Target="../media/image81.png"/><Relationship Id="rId53" Type="http://schemas.openxmlformats.org/officeDocument/2006/relationships/image" Target="../media/image89.jpe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wmf"/><Relationship Id="rId49" Type="http://schemas.openxmlformats.org/officeDocument/2006/relationships/image" Target="../media/image85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52" Type="http://schemas.openxmlformats.org/officeDocument/2006/relationships/image" Target="../media/image88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jpeg"/><Relationship Id="rId35" Type="http://schemas.openxmlformats.org/officeDocument/2006/relationships/image" Target="../media/image71.png"/><Relationship Id="rId43" Type="http://schemas.openxmlformats.org/officeDocument/2006/relationships/image" Target="../media/image79.png"/><Relationship Id="rId48" Type="http://schemas.openxmlformats.org/officeDocument/2006/relationships/image" Target="../media/image84.png"/><Relationship Id="rId8" Type="http://schemas.openxmlformats.org/officeDocument/2006/relationships/image" Target="../media/image44.png"/><Relationship Id="rId51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.png"/><Relationship Id="rId21" Type="http://schemas.openxmlformats.org/officeDocument/2006/relationships/image" Target="../media/image101.png"/><Relationship Id="rId34" Type="http://schemas.microsoft.com/office/2007/relationships/hdphoto" Target="../media/hdphoto14.wdp"/><Relationship Id="rId42" Type="http://schemas.openxmlformats.org/officeDocument/2006/relationships/image" Target="../media/image113.png"/><Relationship Id="rId47" Type="http://schemas.openxmlformats.org/officeDocument/2006/relationships/image" Target="../media/image116.png"/><Relationship Id="rId50" Type="http://schemas.microsoft.com/office/2007/relationships/hdphoto" Target="../media/hdphoto21.wdp"/><Relationship Id="rId55" Type="http://schemas.openxmlformats.org/officeDocument/2006/relationships/image" Target="../media/image120.png"/><Relationship Id="rId63" Type="http://schemas.openxmlformats.org/officeDocument/2006/relationships/image" Target="../media/image125.png"/><Relationship Id="rId68" Type="http://schemas.microsoft.com/office/2007/relationships/hdphoto" Target="../media/hdphoto29.wdp"/><Relationship Id="rId76" Type="http://schemas.openxmlformats.org/officeDocument/2006/relationships/image" Target="../media/image132.png"/><Relationship Id="rId84" Type="http://schemas.openxmlformats.org/officeDocument/2006/relationships/image" Target="../media/image136.jpeg"/><Relationship Id="rId89" Type="http://schemas.openxmlformats.org/officeDocument/2006/relationships/image" Target="../media/image139.png"/><Relationship Id="rId97" Type="http://schemas.openxmlformats.org/officeDocument/2006/relationships/image" Target="../media/image144.jpeg"/><Relationship Id="rId7" Type="http://schemas.openxmlformats.org/officeDocument/2006/relationships/image" Target="../media/image93.png"/><Relationship Id="rId71" Type="http://schemas.openxmlformats.org/officeDocument/2006/relationships/image" Target="../media/image129.png"/><Relationship Id="rId92" Type="http://schemas.microsoft.com/office/2007/relationships/hdphoto" Target="../media/hdphoto40.wdp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9" Type="http://schemas.microsoft.com/office/2007/relationships/hdphoto" Target="../media/hdphoto12.wdp"/><Relationship Id="rId11" Type="http://schemas.microsoft.com/office/2007/relationships/hdphoto" Target="../media/hdphoto4.wdp"/><Relationship Id="rId24" Type="http://schemas.openxmlformats.org/officeDocument/2006/relationships/image" Target="../media/image103.png"/><Relationship Id="rId32" Type="http://schemas.openxmlformats.org/officeDocument/2006/relationships/image" Target="../media/image107.png"/><Relationship Id="rId37" Type="http://schemas.openxmlformats.org/officeDocument/2006/relationships/image" Target="../media/image110.png"/><Relationship Id="rId40" Type="http://schemas.openxmlformats.org/officeDocument/2006/relationships/image" Target="../media/image112.png"/><Relationship Id="rId45" Type="http://schemas.microsoft.com/office/2007/relationships/hdphoto" Target="../media/hdphoto19.wdp"/><Relationship Id="rId53" Type="http://schemas.openxmlformats.org/officeDocument/2006/relationships/image" Target="../media/image119.png"/><Relationship Id="rId58" Type="http://schemas.microsoft.com/office/2007/relationships/hdphoto" Target="../media/hdphoto25.wdp"/><Relationship Id="rId66" Type="http://schemas.microsoft.com/office/2007/relationships/hdphoto" Target="../media/hdphoto28.wdp"/><Relationship Id="rId74" Type="http://schemas.openxmlformats.org/officeDocument/2006/relationships/image" Target="../media/image131.png"/><Relationship Id="rId79" Type="http://schemas.microsoft.com/office/2007/relationships/hdphoto" Target="../media/hdphoto34.wdp"/><Relationship Id="rId87" Type="http://schemas.openxmlformats.org/officeDocument/2006/relationships/image" Target="../media/image138.png"/><Relationship Id="rId102" Type="http://schemas.microsoft.com/office/2007/relationships/hdphoto" Target="../media/hdphoto43.wdp"/><Relationship Id="rId5" Type="http://schemas.openxmlformats.org/officeDocument/2006/relationships/image" Target="../media/image92.png"/><Relationship Id="rId61" Type="http://schemas.openxmlformats.org/officeDocument/2006/relationships/image" Target="../media/image123.png"/><Relationship Id="rId82" Type="http://schemas.openxmlformats.org/officeDocument/2006/relationships/image" Target="../media/image135.jpeg"/><Relationship Id="rId90" Type="http://schemas.microsoft.com/office/2007/relationships/hdphoto" Target="../media/hdphoto39.wdp"/><Relationship Id="rId95" Type="http://schemas.openxmlformats.org/officeDocument/2006/relationships/image" Target="../media/image143.png"/><Relationship Id="rId19" Type="http://schemas.openxmlformats.org/officeDocument/2006/relationships/image" Target="../media/image100.png"/><Relationship Id="rId14" Type="http://schemas.microsoft.com/office/2007/relationships/hdphoto" Target="../media/hdphoto5.wdp"/><Relationship Id="rId22" Type="http://schemas.openxmlformats.org/officeDocument/2006/relationships/image" Target="../media/image102.png"/><Relationship Id="rId27" Type="http://schemas.microsoft.com/office/2007/relationships/hdphoto" Target="../media/hdphoto11.wdp"/><Relationship Id="rId30" Type="http://schemas.openxmlformats.org/officeDocument/2006/relationships/image" Target="../media/image106.png"/><Relationship Id="rId35" Type="http://schemas.openxmlformats.org/officeDocument/2006/relationships/image" Target="../media/image109.png"/><Relationship Id="rId43" Type="http://schemas.microsoft.com/office/2007/relationships/hdphoto" Target="../media/hdphoto18.wdp"/><Relationship Id="rId48" Type="http://schemas.microsoft.com/office/2007/relationships/hdphoto" Target="../media/hdphoto20.wdp"/><Relationship Id="rId56" Type="http://schemas.microsoft.com/office/2007/relationships/hdphoto" Target="../media/hdphoto24.wdp"/><Relationship Id="rId64" Type="http://schemas.microsoft.com/office/2007/relationships/hdphoto" Target="../media/hdphoto27.wdp"/><Relationship Id="rId69" Type="http://schemas.openxmlformats.org/officeDocument/2006/relationships/image" Target="../media/image128.png"/><Relationship Id="rId77" Type="http://schemas.microsoft.com/office/2007/relationships/hdphoto" Target="../media/hdphoto33.wdp"/><Relationship Id="rId100" Type="http://schemas.microsoft.com/office/2007/relationships/hdphoto" Target="../media/hdphoto42.wdp"/><Relationship Id="rId8" Type="http://schemas.microsoft.com/office/2007/relationships/hdphoto" Target="../media/hdphoto3.wdp"/><Relationship Id="rId51" Type="http://schemas.openxmlformats.org/officeDocument/2006/relationships/image" Target="../media/image118.png"/><Relationship Id="rId72" Type="http://schemas.openxmlformats.org/officeDocument/2006/relationships/image" Target="../media/image130.png"/><Relationship Id="rId80" Type="http://schemas.openxmlformats.org/officeDocument/2006/relationships/image" Target="../media/image134.png"/><Relationship Id="rId85" Type="http://schemas.openxmlformats.org/officeDocument/2006/relationships/image" Target="../media/image137.jpeg"/><Relationship Id="rId93" Type="http://schemas.openxmlformats.org/officeDocument/2006/relationships/image" Target="../media/image141.jpeg"/><Relationship Id="rId98" Type="http://schemas.openxmlformats.org/officeDocument/2006/relationships/hyperlink" Target="http://www.google.com/url?sa=i&amp;rct=j&amp;q=technicolor+logo&amp;source=images&amp;cd=&amp;cad=rja&amp;docid=Zil_3_JKS_OhTM&amp;tbnid=CvwWQOah9iwNMM:&amp;ved=0CAUQjRw&amp;url=http://barbie-movies.wikia.com/wiki/File:Technicolor_Logo.jpg&amp;ei=B8TuUbKeOsKsrgHXvIGADQ&amp;bvm=bv.49641647,d.aWc&amp;psig=AFQjCNGLHh4JV2etSnmgIuRxzgjiHJHKng&amp;ust=1374688587906699" TargetMode="External"/><Relationship Id="rId3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99.png"/><Relationship Id="rId25" Type="http://schemas.microsoft.com/office/2007/relationships/hdphoto" Target="../media/hdphoto10.wdp"/><Relationship Id="rId33" Type="http://schemas.openxmlformats.org/officeDocument/2006/relationships/image" Target="../media/image108.png"/><Relationship Id="rId38" Type="http://schemas.openxmlformats.org/officeDocument/2006/relationships/image" Target="../media/image111.png"/><Relationship Id="rId46" Type="http://schemas.openxmlformats.org/officeDocument/2006/relationships/image" Target="../media/image115.png"/><Relationship Id="rId59" Type="http://schemas.openxmlformats.org/officeDocument/2006/relationships/image" Target="../media/image122.png"/><Relationship Id="rId67" Type="http://schemas.openxmlformats.org/officeDocument/2006/relationships/image" Target="../media/image127.png"/><Relationship Id="rId20" Type="http://schemas.microsoft.com/office/2007/relationships/hdphoto" Target="../media/hdphoto8.wdp"/><Relationship Id="rId41" Type="http://schemas.microsoft.com/office/2007/relationships/hdphoto" Target="../media/hdphoto17.wdp"/><Relationship Id="rId54" Type="http://schemas.microsoft.com/office/2007/relationships/hdphoto" Target="../media/hdphoto23.wdp"/><Relationship Id="rId62" Type="http://schemas.openxmlformats.org/officeDocument/2006/relationships/image" Target="../media/image124.png"/><Relationship Id="rId70" Type="http://schemas.microsoft.com/office/2007/relationships/hdphoto" Target="../media/hdphoto30.wdp"/><Relationship Id="rId75" Type="http://schemas.microsoft.com/office/2007/relationships/hdphoto" Target="../media/hdphoto32.wdp"/><Relationship Id="rId83" Type="http://schemas.microsoft.com/office/2007/relationships/hdphoto" Target="../media/hdphoto36.wdp"/><Relationship Id="rId88" Type="http://schemas.microsoft.com/office/2007/relationships/hdphoto" Target="../media/hdphoto38.wdp"/><Relationship Id="rId91" Type="http://schemas.openxmlformats.org/officeDocument/2006/relationships/image" Target="../media/image140.jpeg"/><Relationship Id="rId96" Type="http://schemas.microsoft.com/office/2007/relationships/hdphoto" Target="../media/hdphoto4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5" Type="http://schemas.openxmlformats.org/officeDocument/2006/relationships/image" Target="../media/image98.png"/><Relationship Id="rId23" Type="http://schemas.microsoft.com/office/2007/relationships/hdphoto" Target="../media/hdphoto9.wdp"/><Relationship Id="rId28" Type="http://schemas.openxmlformats.org/officeDocument/2006/relationships/image" Target="../media/image105.png"/><Relationship Id="rId36" Type="http://schemas.microsoft.com/office/2007/relationships/hdphoto" Target="../media/hdphoto15.wdp"/><Relationship Id="rId49" Type="http://schemas.openxmlformats.org/officeDocument/2006/relationships/image" Target="../media/image117.png"/><Relationship Id="rId57" Type="http://schemas.openxmlformats.org/officeDocument/2006/relationships/image" Target="../media/image121.jpeg"/><Relationship Id="rId10" Type="http://schemas.openxmlformats.org/officeDocument/2006/relationships/image" Target="../media/image95.png"/><Relationship Id="rId31" Type="http://schemas.microsoft.com/office/2007/relationships/hdphoto" Target="../media/hdphoto13.wdp"/><Relationship Id="rId44" Type="http://schemas.openxmlformats.org/officeDocument/2006/relationships/image" Target="../media/image114.png"/><Relationship Id="rId52" Type="http://schemas.microsoft.com/office/2007/relationships/hdphoto" Target="../media/hdphoto22.wdp"/><Relationship Id="rId60" Type="http://schemas.microsoft.com/office/2007/relationships/hdphoto" Target="../media/hdphoto26.wdp"/><Relationship Id="rId65" Type="http://schemas.openxmlformats.org/officeDocument/2006/relationships/image" Target="../media/image126.png"/><Relationship Id="rId73" Type="http://schemas.microsoft.com/office/2007/relationships/hdphoto" Target="../media/hdphoto31.wdp"/><Relationship Id="rId78" Type="http://schemas.openxmlformats.org/officeDocument/2006/relationships/image" Target="../media/image133.png"/><Relationship Id="rId81" Type="http://schemas.microsoft.com/office/2007/relationships/hdphoto" Target="../media/hdphoto35.wdp"/><Relationship Id="rId86" Type="http://schemas.microsoft.com/office/2007/relationships/hdphoto" Target="../media/hdphoto37.wdp"/><Relationship Id="rId94" Type="http://schemas.openxmlformats.org/officeDocument/2006/relationships/image" Target="../media/image142.jpeg"/><Relationship Id="rId99" Type="http://schemas.openxmlformats.org/officeDocument/2006/relationships/image" Target="../media/image145.jpeg"/><Relationship Id="rId101" Type="http://schemas.openxmlformats.org/officeDocument/2006/relationships/image" Target="../media/image146.png"/><Relationship Id="rId4" Type="http://schemas.microsoft.com/office/2007/relationships/hdphoto" Target="../media/hdphoto1.wdp"/><Relationship Id="rId9" Type="http://schemas.openxmlformats.org/officeDocument/2006/relationships/image" Target="../media/image94.png"/><Relationship Id="rId13" Type="http://schemas.openxmlformats.org/officeDocument/2006/relationships/image" Target="../media/image97.png"/><Relationship Id="rId18" Type="http://schemas.microsoft.com/office/2007/relationships/hdphoto" Target="../media/hdphoto7.wdp"/><Relationship Id="rId39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jpe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jpeg"/><Relationship Id="rId11" Type="http://schemas.openxmlformats.org/officeDocument/2006/relationships/image" Target="../media/image155.jpeg"/><Relationship Id="rId5" Type="http://schemas.openxmlformats.org/officeDocument/2006/relationships/image" Target="../media/image150.gif"/><Relationship Id="rId10" Type="http://schemas.openxmlformats.org/officeDocument/2006/relationships/hyperlink" Target="http://images.google.com/imgres?imgurl=http://www.euserreviews.com/images/graphics/icons/icon_r2_c31.png&amp;imgrefurl=http://www.euserreviews.com/bonuses/commission-blueprint-bonus&amp;usg=__bI4pzWJJP0T0SwEC-Rygn2M6eA8=&amp;h=60&amp;w=60&amp;sz=5&amp;hl=en&amp;start=304&amp;itbs=1&amp;tbnid=5KY47otWIdl3xM:&amp;tbnh=60&amp;tbnw=60&amp;prev=/images?q=unlimited+access+icon&amp;start=300&amp;hl=en&amp;sa=N&amp;tbo=1&amp;gbv=2&amp;imgtbs=t&amp;imgtype=clipart&amp;ndsp=20&amp;tbs=isch:1" TargetMode="External"/><Relationship Id="rId4" Type="http://schemas.openxmlformats.org/officeDocument/2006/relationships/image" Target="../media/image149.png"/><Relationship Id="rId9" Type="http://schemas.openxmlformats.org/officeDocument/2006/relationships/image" Target="../media/image15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60.png"/><Relationship Id="rId3" Type="http://schemas.openxmlformats.org/officeDocument/2006/relationships/image" Target="../media/image159.png"/><Relationship Id="rId7" Type="http://schemas.microsoft.com/office/2007/relationships/hdphoto" Target="../media/hdphoto11.wdp"/><Relationship Id="rId12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0.png"/><Relationship Id="rId5" Type="http://schemas.openxmlformats.org/officeDocument/2006/relationships/image" Target="../media/image101.png"/><Relationship Id="rId10" Type="http://schemas.openxmlformats.org/officeDocument/2006/relationships/image" Target="../media/image107.png"/><Relationship Id="rId4" Type="http://schemas.microsoft.com/office/2007/relationships/hdphoto" Target="../media/hdphoto32.wdp"/><Relationship Id="rId9" Type="http://schemas.microsoft.com/office/2007/relationships/hdphoto" Target="../media/hdphoto1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1.jpeg"/><Relationship Id="rId4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7.jpeg"/><Relationship Id="rId18" Type="http://schemas.microsoft.com/office/2007/relationships/hdphoto" Target="../media/hdphoto44.wdp"/><Relationship Id="rId26" Type="http://schemas.openxmlformats.org/officeDocument/2006/relationships/hyperlink" Target="http://www.flypropeller.com/wp-content/uploads/2011/03/Lionsgate-logo.jpg" TargetMode="External"/><Relationship Id="rId3" Type="http://schemas.openxmlformats.org/officeDocument/2006/relationships/image" Target="../media/image172.png"/><Relationship Id="rId21" Type="http://schemas.openxmlformats.org/officeDocument/2006/relationships/image" Target="../media/image184.png"/><Relationship Id="rId7" Type="http://schemas.openxmlformats.org/officeDocument/2006/relationships/image" Target="../media/image102.png"/><Relationship Id="rId12" Type="http://schemas.openxmlformats.org/officeDocument/2006/relationships/image" Target="../media/image176.gif"/><Relationship Id="rId17" Type="http://schemas.openxmlformats.org/officeDocument/2006/relationships/image" Target="../media/image181.png"/><Relationship Id="rId25" Type="http://schemas.openxmlformats.org/officeDocument/2006/relationships/image" Target="../media/image18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80.jpe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75.gif"/><Relationship Id="rId24" Type="http://schemas.microsoft.com/office/2007/relationships/hdphoto" Target="../media/hdphoto46.wdp"/><Relationship Id="rId5" Type="http://schemas.openxmlformats.org/officeDocument/2006/relationships/image" Target="../media/image174.jpeg"/><Relationship Id="rId15" Type="http://schemas.openxmlformats.org/officeDocument/2006/relationships/image" Target="../media/image179.jpeg"/><Relationship Id="rId23" Type="http://schemas.openxmlformats.org/officeDocument/2006/relationships/image" Target="../media/image185.png"/><Relationship Id="rId10" Type="http://schemas.microsoft.com/office/2007/relationships/hdphoto" Target="../media/hdphoto31.wdp"/><Relationship Id="rId19" Type="http://schemas.openxmlformats.org/officeDocument/2006/relationships/image" Target="../media/image182.png"/><Relationship Id="rId4" Type="http://schemas.openxmlformats.org/officeDocument/2006/relationships/image" Target="../media/image173.jpeg"/><Relationship Id="rId9" Type="http://schemas.openxmlformats.org/officeDocument/2006/relationships/image" Target="../media/image130.png"/><Relationship Id="rId14" Type="http://schemas.openxmlformats.org/officeDocument/2006/relationships/image" Target="../media/image178.jpeg"/><Relationship Id="rId22" Type="http://schemas.microsoft.com/office/2007/relationships/hdphoto" Target="../media/hdphoto45.wdp"/><Relationship Id="rId27" Type="http://schemas.openxmlformats.org/officeDocument/2006/relationships/image" Target="../media/image18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7.wdp"/><Relationship Id="rId5" Type="http://schemas.openxmlformats.org/officeDocument/2006/relationships/image" Target="../media/image188.png"/><Relationship Id="rId4" Type="http://schemas.openxmlformats.org/officeDocument/2006/relationships/image" Target="../media/image15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ui.eidr.org/" TargetMode="External"/><Relationship Id="rId7" Type="http://schemas.openxmlformats.org/officeDocument/2006/relationships/hyperlink" Target="http://eidr.org/members-resource" TargetMode="External"/><Relationship Id="rId2" Type="http://schemas.openxmlformats.org/officeDocument/2006/relationships/hyperlink" Target="http://eidr.org/techn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5240/E5C6-A6EA-403E-5D80-8BBF-G" TargetMode="External"/><Relationship Id="rId5" Type="http://schemas.openxmlformats.org/officeDocument/2006/relationships/hyperlink" Target="https://ui.eidr.org/view/content?id=10.5240/E5C6-A6EA-403E-5D80-8BBF-G" TargetMode="External"/><Relationship Id="rId4" Type="http://schemas.openxmlformats.org/officeDocument/2006/relationships/hyperlink" Target="https://ui.eidr.org/view/content?id=10.5240/BE8E-B5BA-E323-D321-EFA7-9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hyperlink" Target="http://rba-online.com/ivf/images/Video_Ic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7467600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ln w="3175" cap="flat" cmpd="sng">
                  <a:solidFill>
                    <a:srgbClr val="1742A1"/>
                  </a:solidFill>
                  <a:prstDash val="solid"/>
                  <a:round/>
                </a:ln>
                <a:ea typeface="+mj-ea"/>
              </a:rPr>
              <a:t>Entertainment Identifier Registry (EIDR)</a:t>
            </a: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162800" cy="30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 smtClean="0">
                <a:solidFill>
                  <a:srgbClr val="898989"/>
                </a:solidFill>
                <a:latin typeface="Arial" charset="0"/>
              </a:rPr>
              <a:t>March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8437" name="Picture 7" descr="EIDR-ppt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57200"/>
            <a:ext cx="8724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1752601" y="2615058"/>
            <a:ext cx="6161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76C0"/>
                </a:solidFill>
              </a:rPr>
              <a:t>Efficiency, Automation, and Monetization for </a:t>
            </a:r>
          </a:p>
          <a:p>
            <a:r>
              <a:rPr lang="en-GB" sz="3200" b="1" dirty="0" smtClean="0">
                <a:solidFill>
                  <a:srgbClr val="0076C0"/>
                </a:solidFill>
              </a:rPr>
              <a:t>Global Video Supply Chains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1779588" y="4414601"/>
            <a:ext cx="20217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DOI Outreach</a:t>
            </a:r>
          </a:p>
          <a:p>
            <a:r>
              <a:rPr lang="en-US" sz="1800" dirty="0" smtClean="0"/>
              <a:t>December 2013</a:t>
            </a:r>
          </a:p>
          <a:p>
            <a:endParaRPr lang="en-US" sz="1800" dirty="0" smtClean="0"/>
          </a:p>
          <a:p>
            <a:r>
              <a:rPr lang="en-US" sz="1800" dirty="0" smtClean="0"/>
              <a:t>Raymond Drewry</a:t>
            </a:r>
          </a:p>
          <a:p>
            <a:r>
              <a:rPr lang="en-US" sz="1800" dirty="0" smtClean="0">
                <a:hlinkClick r:id="rId3"/>
              </a:rPr>
              <a:t>rdrewry@eidr.org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5103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by the way.....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0" y="1600200"/>
            <a:ext cx="582076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spreadsheet/email/manifest/post-it note/whatever  says ‘HP/Lost in </a:t>
            </a:r>
            <a:r>
              <a:rPr lang="en-GB" dirty="0" err="1" smtClean="0"/>
              <a:t>Thailand:EN</a:t>
            </a:r>
            <a:r>
              <a:rPr lang="en-GB" dirty="0" smtClean="0"/>
              <a:t> ES SUB:JP DUB: H264-AAC’</a:t>
            </a:r>
          </a:p>
          <a:p>
            <a:pPr lvl="1"/>
            <a:r>
              <a:rPr lang="en-GB" dirty="0" smtClean="0"/>
              <a:t>So text strings are problematic</a:t>
            </a:r>
          </a:p>
          <a:p>
            <a:pPr lvl="1"/>
            <a:r>
              <a:rPr lang="en-GB" dirty="0" smtClean="0"/>
              <a:t>And so are titles....</a:t>
            </a:r>
          </a:p>
          <a:p>
            <a:pPr lvl="1"/>
            <a:r>
              <a:rPr lang="en-GB" dirty="0" smtClean="0"/>
              <a:t>And so are languages....</a:t>
            </a:r>
          </a:p>
          <a:p>
            <a:pPr lvl="1"/>
            <a:r>
              <a:rPr lang="en-GB" dirty="0" smtClean="0"/>
              <a:t>And so are formats....</a:t>
            </a:r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8" y="1617901"/>
            <a:ext cx="949169" cy="135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62867" y="1604253"/>
            <a:ext cx="1312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7429" y="1604253"/>
            <a:ext cx="0" cy="525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600"/>
            <a:ext cx="9416954" cy="685800"/>
          </a:xfrm>
        </p:spPr>
        <p:txBody>
          <a:bodyPr/>
          <a:lstStyle/>
          <a:p>
            <a:r>
              <a:rPr lang="en-US" dirty="0" smtClean="0"/>
              <a:t>In a digital world, there is thus an explosion of video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7557" y="1460299"/>
            <a:ext cx="75620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Versions	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Theatrical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Director’s cut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Short form</a:t>
            </a:r>
          </a:p>
          <a:p>
            <a:endParaRPr lang="en-US" sz="1100" dirty="0" smtClean="0"/>
          </a:p>
          <a:p>
            <a:r>
              <a:rPr lang="en-US" dirty="0" smtClean="0"/>
              <a:t>Distribution 	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roadcast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Cable 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VOD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Satellite 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Internet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dirty="0" smtClean="0"/>
          </a:p>
          <a:p>
            <a:r>
              <a:rPr lang="en-US" dirty="0" smtClean="0"/>
              <a:t>Audio Language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Chinese Mandarin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Chinese Cantonese</a:t>
            </a:r>
          </a:p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en-US" dirty="0"/>
          </a:p>
          <a:p>
            <a:r>
              <a:rPr lang="en-US" dirty="0" smtClean="0"/>
              <a:t>Subtitling                 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English</a:t>
            </a:r>
          </a:p>
          <a:p>
            <a:endParaRPr lang="en-US" sz="1100" dirty="0"/>
          </a:p>
          <a:p>
            <a:r>
              <a:rPr lang="en-US" dirty="0" smtClean="0"/>
              <a:t>Encoding format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mpeg2, 4, h264</a:t>
            </a:r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		WM, QT, Flash</a:t>
            </a:r>
          </a:p>
          <a:p>
            <a:endParaRPr lang="en-US" sz="1100" dirty="0"/>
          </a:p>
          <a:p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8" y="1617901"/>
            <a:ext cx="949169" cy="135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62867" y="1604253"/>
            <a:ext cx="1312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7429" y="1604253"/>
            <a:ext cx="0" cy="525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1536013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1824893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216836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264604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2979162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3268042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3576900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3865780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4349726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4638606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5141296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5430176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01" y="5763293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180" y="6052173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9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279" y="514064"/>
            <a:ext cx="9035955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In a digital world, there is an explosion of hand-offs between distribution systems and actors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002130" y="2982899"/>
            <a:ext cx="622935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31480" y="2982899"/>
            <a:ext cx="0" cy="2955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65521" y="5265774"/>
            <a:ext cx="576595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276801" y="4533569"/>
            <a:ext cx="1188720" cy="1903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2047" y="4770474"/>
            <a:ext cx="10182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reator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rights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owner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1151" y="2081005"/>
            <a:ext cx="1616868" cy="1644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1183" y="2414050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programmer</a:t>
            </a:r>
          </a:p>
          <a:p>
            <a:pPr algn="ctr"/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broadcaster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55681" y="3521746"/>
            <a:ext cx="1188720" cy="13487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59460" y="4011450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audience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50967" y="2384044"/>
            <a:ext cx="1375411" cy="30388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23431" y="3181996"/>
            <a:ext cx="1402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distributor/</a:t>
            </a:r>
          </a:p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ervice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provider/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content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aggregator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02627" y="1731047"/>
            <a:ext cx="1325221" cy="2001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2627" y="2347583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equipment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vendor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1920" y="1731046"/>
            <a:ext cx="944881" cy="1987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0594" y="254010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advertiser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80884" y="2315464"/>
            <a:ext cx="2621743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76801" y="3167565"/>
            <a:ext cx="50815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76801" y="2000995"/>
            <a:ext cx="470232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26379" y="3824225"/>
            <a:ext cx="2029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65521" y="5938502"/>
            <a:ext cx="5765959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609013" y="5344714"/>
            <a:ext cx="1946667" cy="125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55224" y="5361708"/>
            <a:ext cx="1454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usage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tracking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&amp; business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intelligence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13420" y="5102133"/>
            <a:ext cx="1197765" cy="8363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01990" y="5197151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fees</a:t>
            </a:r>
          </a:p>
          <a:p>
            <a:pPr algn="ctr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reporting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73578" y="3732785"/>
            <a:ext cx="11430" cy="80078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28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So what is an identifier?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18" y="1698227"/>
            <a:ext cx="474942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It is a convenient, usual name for something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It’s especially useful if it’s unambiguous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It’s especially useful if everyone knows it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It’s more convenient if everyone knows how to use 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158720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187608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2219557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2697237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3030354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3319234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3628092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3916972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4400918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4689798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5192488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5481368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54" y="581448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33" y="6103365"/>
            <a:ext cx="232949" cy="333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9943" y="173059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Standard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1356" y="2918368"/>
            <a:ext cx="1712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Unique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14447" y="420368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Universal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4447" y="543235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Interoperable</a:t>
            </a:r>
            <a:endParaRPr lang="en-US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15661"/>
            <a:ext cx="9144000" cy="4640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digital world is here to stay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 are Identifiers essential in a digital world?</a:t>
            </a:r>
          </a:p>
          <a:p>
            <a:pPr marL="0" indent="0">
              <a:buNone/>
            </a:pPr>
            <a:r>
              <a:rPr lang="en-GB" dirty="0" smtClean="0"/>
              <a:t>The EIDR Identifier: a worldwide consortium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Example uses and applications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685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What is EIDR? – The Big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15408" y="1504664"/>
            <a:ext cx="6768152" cy="4774474"/>
          </a:xfrm>
        </p:spPr>
        <p:txBody>
          <a:bodyPr>
            <a:noAutofit/>
          </a:bodyPr>
          <a:lstStyle/>
          <a:p>
            <a:r>
              <a:rPr lang="en-US" dirty="0" smtClean="0"/>
              <a:t>Global B2B Registry for unique identification of entertainment content and video services</a:t>
            </a:r>
          </a:p>
          <a:p>
            <a:pPr lvl="1"/>
            <a:r>
              <a:rPr lang="en-US" dirty="0" smtClean="0"/>
              <a:t>Identifier solution to span the global video industry supply chain</a:t>
            </a:r>
          </a:p>
          <a:p>
            <a:pPr lvl="1"/>
            <a:r>
              <a:rPr lang="en-US" dirty="0" smtClean="0"/>
              <a:t>Implementation of ISO 26324  Digital Object Identifier (DOI) standard</a:t>
            </a:r>
          </a:p>
          <a:p>
            <a:pPr lvl="1"/>
            <a:r>
              <a:rPr lang="en-US" dirty="0" smtClean="0"/>
              <a:t>Describes AV assets </a:t>
            </a:r>
            <a:r>
              <a:rPr lang="en-US" i="1" u="sng" dirty="0" smtClean="0"/>
              <a:t>and </a:t>
            </a:r>
          </a:p>
          <a:p>
            <a:pPr lvl="2"/>
            <a:r>
              <a:rPr lang="en-US" dirty="0" smtClean="0"/>
              <a:t>How they relate to each other</a:t>
            </a:r>
          </a:p>
          <a:p>
            <a:pPr lvl="2"/>
            <a:r>
              <a:rPr lang="en-US" dirty="0" smtClean="0"/>
              <a:t>How they relate to other identifier systems</a:t>
            </a:r>
          </a:p>
          <a:p>
            <a:r>
              <a:rPr lang="en-US" dirty="0" smtClean="0"/>
              <a:t>API-Based Enterprise Solution</a:t>
            </a:r>
          </a:p>
          <a:p>
            <a:pPr lvl="1"/>
            <a:r>
              <a:rPr lang="en-US" dirty="0" smtClean="0"/>
              <a:t>Real time registry access, with resulting efficiencies in the supply chain</a:t>
            </a:r>
          </a:p>
          <a:p>
            <a:pPr lvl="1"/>
            <a:r>
              <a:rPr lang="en-US" dirty="0" smtClean="0"/>
              <a:t>Shared identifiers reduce friction, increase efficiency</a:t>
            </a:r>
          </a:p>
          <a:p>
            <a:pPr lvl="1"/>
            <a:r>
              <a:rPr lang="en-US" dirty="0" smtClean="0"/>
              <a:t>Allows new kinds of businesses and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98" y="1587216"/>
            <a:ext cx="12065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44" y="325726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157" y="3983373"/>
            <a:ext cx="1712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Unique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9752" y="4925139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Universal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9752" y="5990034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Interoperable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What is EIDR? – some details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0633" y="1626671"/>
            <a:ext cx="4273617" cy="2290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66650" y="1626671"/>
            <a:ext cx="4273617" cy="2290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632" y="4127633"/>
            <a:ext cx="4273617" cy="2290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66649" y="4127633"/>
            <a:ext cx="4273617" cy="2290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EIDR-ppt-logo.jpg"/>
          <p:cNvPicPr>
            <a:picLocks noChangeAspect="1"/>
          </p:cNvPicPr>
          <p:nvPr/>
        </p:nvPicPr>
        <p:blipFill rotWithShape="1">
          <a:blip r:embed="rId3" cstate="print"/>
          <a:srcRect l="4107" t="10976" r="82544" b="30483"/>
          <a:stretch/>
        </p:blipFill>
        <p:spPr bwMode="auto">
          <a:xfrm>
            <a:off x="4001242" y="3357610"/>
            <a:ext cx="1026013" cy="142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47525" y="4191792"/>
            <a:ext cx="4229100" cy="2063028"/>
          </a:xfrm>
        </p:spPr>
        <p:txBody>
          <a:bodyPr>
            <a:noAutofit/>
          </a:bodyPr>
          <a:lstStyle/>
          <a:p>
            <a:pPr marL="0" indent="0">
              <a:buSzPct val="55000"/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" charset="0"/>
              </a:rPr>
              <a:t>EIDR Technology Summary</a:t>
            </a:r>
          </a:p>
          <a:p>
            <a:pPr marL="0" indent="0">
              <a:buSzPct val="55000"/>
              <a:buNone/>
            </a:pPr>
            <a:endParaRPr lang="en-US" sz="1000" b="1" dirty="0" smtClean="0">
              <a:solidFill>
                <a:schemeClr val="accent1"/>
              </a:solidFill>
              <a:latin typeface="Arial" charset="0"/>
            </a:endParaRPr>
          </a:p>
          <a:p>
            <a:pPr marL="182880" lvl="1" indent="0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  <a:latin typeface="Arial" charset="0"/>
              </a:rPr>
              <a:t>Interoperable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</a:rPr>
              <a:t>standards-based</a:t>
            </a:r>
            <a:r>
              <a:rPr lang="en-US" sz="1400" dirty="0" smtClean="0">
                <a:latin typeface="Arial" charset="0"/>
              </a:rPr>
              <a:t> infrastructure</a:t>
            </a:r>
          </a:p>
          <a:p>
            <a:pPr marL="182880" lvl="1" indent="0">
              <a:buSzPct val="55000"/>
              <a:buFont typeface="Arial" pitchFamily="34" charset="0"/>
              <a:buChar char="•"/>
            </a:pPr>
            <a:r>
              <a:rPr lang="en-US" sz="1400" dirty="0" smtClean="0">
                <a:latin typeface="Arial" charset="0"/>
              </a:rPr>
              <a:t>Built on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</a:rPr>
              <a:t>ISO 26324</a:t>
            </a:r>
            <a:r>
              <a:rPr lang="en-US" sz="1400" dirty="0" smtClean="0">
                <a:latin typeface="Arial" charset="0"/>
              </a:rPr>
              <a:t> Digital Object Identifier (DOI) standard</a:t>
            </a:r>
          </a:p>
          <a:p>
            <a:pPr marL="182880" lvl="1" indent="0">
              <a:buSzPct val="55000"/>
              <a:buFont typeface="Arial" pitchFamily="34" charset="0"/>
              <a:buChar char="•"/>
            </a:pPr>
            <a:r>
              <a:rPr lang="en-US" sz="1400" dirty="0" smtClean="0">
                <a:latin typeface="Arial" charset="0"/>
              </a:rPr>
              <a:t>Application integration through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</a:rPr>
              <a:t>public APIs </a:t>
            </a:r>
            <a:r>
              <a:rPr lang="en-US" sz="1400" dirty="0" smtClean="0">
                <a:latin typeface="Arial" charset="0"/>
              </a:rPr>
              <a:t>and schemas, freely available SDK for members</a:t>
            </a:r>
          </a:p>
          <a:p>
            <a:pPr marL="182880" lvl="1" indent="0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  <a:latin typeface="Arial" charset="0"/>
              </a:rPr>
              <a:t>Efficient</a:t>
            </a:r>
            <a:r>
              <a:rPr lang="en-US" sz="1400" dirty="0" smtClean="0">
                <a:latin typeface="Arial" charset="0"/>
              </a:rPr>
              <a:t> infrastructure for new and existing applications</a:t>
            </a:r>
          </a:p>
          <a:p>
            <a:pPr lvl="1">
              <a:buSzPct val="55000"/>
            </a:pPr>
            <a:endParaRPr lang="en-US" sz="160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88" y="1661503"/>
            <a:ext cx="4013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5000"/>
            </a:pPr>
            <a:r>
              <a:rPr lang="en-US" sz="1800" b="1" dirty="0" smtClean="0">
                <a:solidFill>
                  <a:schemeClr val="accent1"/>
                </a:solidFill>
              </a:rPr>
              <a:t>EIDR Purpose</a:t>
            </a:r>
          </a:p>
          <a:p>
            <a:pPr>
              <a:buSzPct val="55000"/>
            </a:pPr>
            <a:endParaRPr lang="en-US" sz="1000" b="1" dirty="0" smtClean="0">
              <a:solidFill>
                <a:schemeClr val="accent1"/>
              </a:solidFill>
            </a:endParaRP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/>
              <a:t>Make digital distribution </a:t>
            </a:r>
            <a:r>
              <a:rPr lang="en-US" sz="1400" dirty="0">
                <a:solidFill>
                  <a:srgbClr val="00B0F0"/>
                </a:solidFill>
              </a:rPr>
              <a:t>competitive 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Help</a:t>
            </a:r>
            <a:r>
              <a:rPr lang="en-US" sz="1400" dirty="0"/>
              <a:t> reduce costs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Improve</a:t>
            </a:r>
            <a:r>
              <a:rPr lang="en-US" sz="1400" dirty="0"/>
              <a:t> collaboration and automation across multiple application domains &amp; platforms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Enable</a:t>
            </a:r>
            <a:r>
              <a:rPr lang="en-US" sz="1400" dirty="0" smtClean="0"/>
              <a:t> </a:t>
            </a:r>
            <a:r>
              <a:rPr lang="en-US" sz="1400" dirty="0"/>
              <a:t>new businesses and create new </a:t>
            </a:r>
            <a:r>
              <a:rPr lang="en-US" sz="1400" dirty="0" smtClean="0"/>
              <a:t>efficiencies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79511" y="1680753"/>
            <a:ext cx="4297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5000"/>
            </a:pPr>
            <a:r>
              <a:rPr lang="en-US" sz="1800" b="1" dirty="0">
                <a:solidFill>
                  <a:schemeClr val="accent1"/>
                </a:solidFill>
              </a:rPr>
              <a:t>What </a:t>
            </a:r>
            <a:r>
              <a:rPr lang="en-US" sz="1800" b="1" dirty="0" smtClean="0">
                <a:solidFill>
                  <a:schemeClr val="accent1"/>
                </a:solidFill>
              </a:rPr>
              <a:t>EIDR is</a:t>
            </a:r>
          </a:p>
          <a:p>
            <a:pPr>
              <a:buSzPct val="55000"/>
            </a:pPr>
            <a:endParaRPr lang="en-US" sz="1000" b="1" dirty="0">
              <a:solidFill>
                <a:schemeClr val="accent1"/>
              </a:solidFill>
            </a:endParaRP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Global</a:t>
            </a:r>
            <a:r>
              <a:rPr lang="en-US" sz="1400" dirty="0"/>
              <a:t> registry for </a:t>
            </a:r>
            <a:r>
              <a:rPr lang="en-US" sz="1400" dirty="0">
                <a:solidFill>
                  <a:srgbClr val="00B0F0"/>
                </a:solidFill>
              </a:rPr>
              <a:t>unique</a:t>
            </a:r>
            <a:r>
              <a:rPr lang="en-US" sz="1400" dirty="0"/>
              <a:t> identification of movie and TV content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Designed</a:t>
            </a:r>
            <a:r>
              <a:rPr lang="en-US" sz="1400" dirty="0"/>
              <a:t> for automated machine-to-machine communication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Flexible</a:t>
            </a:r>
            <a:r>
              <a:rPr lang="en-US" sz="1400" dirty="0" smtClean="0"/>
              <a:t> data hierarchy down </a:t>
            </a:r>
            <a:r>
              <a:rPr lang="en-US" sz="1400" dirty="0"/>
              <a:t>to the product &amp; SKU level, </a:t>
            </a:r>
            <a:r>
              <a:rPr lang="en-US" sz="1400" dirty="0" smtClean="0"/>
              <a:t>incl. </a:t>
            </a:r>
            <a:r>
              <a:rPr lang="en-US" sz="1400" dirty="0"/>
              <a:t>edits, clips, composites, encodings, and relationships</a:t>
            </a:r>
          </a:p>
          <a:p>
            <a:pPr marL="18288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888" y="4191792"/>
            <a:ext cx="3888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55000"/>
            </a:pPr>
            <a:r>
              <a:rPr lang="en-US" sz="1800" b="1" dirty="0">
                <a:solidFill>
                  <a:schemeClr val="accent1"/>
                </a:solidFill>
              </a:rPr>
              <a:t>What </a:t>
            </a:r>
            <a:r>
              <a:rPr lang="en-US" sz="1800" b="1" dirty="0" smtClean="0">
                <a:solidFill>
                  <a:schemeClr val="accent1"/>
                </a:solidFill>
              </a:rPr>
              <a:t>EIDR </a:t>
            </a:r>
            <a:r>
              <a:rPr lang="en-US" sz="1800" b="1" dirty="0">
                <a:solidFill>
                  <a:schemeClr val="accent1"/>
                </a:solidFill>
              </a:rPr>
              <a:t>is N</a:t>
            </a:r>
            <a:r>
              <a:rPr lang="en-US" sz="1800" b="1" dirty="0" smtClean="0">
                <a:solidFill>
                  <a:schemeClr val="accent1"/>
                </a:solidFill>
              </a:rPr>
              <a:t>ot</a:t>
            </a:r>
          </a:p>
          <a:p>
            <a:pPr>
              <a:buSzPct val="55000"/>
            </a:pPr>
            <a:endParaRPr lang="en-US" sz="1000" b="1" dirty="0">
              <a:solidFill>
                <a:schemeClr val="accent1"/>
              </a:solidFill>
            </a:endParaRP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Profit</a:t>
            </a:r>
            <a:r>
              <a:rPr lang="en-US" sz="1400" dirty="0" smtClean="0"/>
              <a:t>-making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/>
              <a:t>Rich commercial metadata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F0"/>
                </a:solidFill>
              </a:rPr>
              <a:t>Ownership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smtClean="0">
                <a:solidFill>
                  <a:srgbClr val="00B0F0"/>
                </a:solidFill>
              </a:rPr>
              <a:t>rights</a:t>
            </a:r>
            <a:r>
              <a:rPr lang="en-US" sz="1400" dirty="0" smtClean="0"/>
              <a:t> </a:t>
            </a:r>
            <a:r>
              <a:rPr lang="en-US" sz="1400" dirty="0"/>
              <a:t>information</a:t>
            </a:r>
          </a:p>
          <a:p>
            <a:pPr marL="182880" lvl="1">
              <a:buSzPct val="55000"/>
              <a:buFont typeface="Arial" pitchFamily="34" charset="0"/>
              <a:buChar char="•"/>
            </a:pPr>
            <a:r>
              <a:rPr lang="en-US" sz="1400" dirty="0" smtClean="0"/>
              <a:t>US-only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299112" y="609600"/>
            <a:ext cx="8305800" cy="685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Scope and basic </a:t>
            </a:r>
            <a:r>
              <a:rPr lang="en-US" sz="2800" dirty="0">
                <a:latin typeface="Arial" charset="0"/>
              </a:rPr>
              <a:t>a</a:t>
            </a:r>
            <a:r>
              <a:rPr lang="en-US" sz="2800" dirty="0" smtClean="0">
                <a:latin typeface="Arial" charset="0"/>
              </a:rPr>
              <a:t>pproach</a:t>
            </a:r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6705600" y="6267437"/>
            <a:ext cx="1981200" cy="212725"/>
          </a:xfrm>
          <a:prstGeom prst="rect">
            <a:avLst/>
          </a:prstGeom>
        </p:spPr>
        <p:txBody>
          <a:bodyPr/>
          <a:lstStyle/>
          <a:p>
            <a:pPr algn="r"/>
            <a:fld id="{92ED7505-5169-41BA-8E6A-AB9E0A2AEA6D}" type="slidenum">
              <a:rPr lang="en-US" sz="1200">
                <a:solidFill>
                  <a:srgbClr val="A6A6A6"/>
                </a:solidFill>
              </a:rPr>
              <a:pPr algn="r"/>
              <a:t>17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5963" y="1609295"/>
            <a:ext cx="2714324" cy="5118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9027" y="1609294"/>
            <a:ext cx="2714324" cy="51187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1938" y="1609295"/>
            <a:ext cx="2714324" cy="5118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Content Placeholder 6"/>
          <p:cNvSpPr>
            <a:spLocks noGrp="1"/>
          </p:cNvSpPr>
          <p:nvPr>
            <p:ph idx="4294967295"/>
          </p:nvPr>
        </p:nvSpPr>
        <p:spPr>
          <a:xfrm>
            <a:off x="6061583" y="2600847"/>
            <a:ext cx="2724679" cy="4800600"/>
          </a:xfrm>
        </p:spPr>
        <p:txBody>
          <a:bodyPr/>
          <a:lstStyle/>
          <a:p>
            <a:pPr>
              <a:buSzPct val="55000"/>
            </a:pPr>
            <a:r>
              <a:rPr lang="en-US" sz="1600" dirty="0">
                <a:latin typeface="Arial" charset="0"/>
              </a:rPr>
              <a:t>P</a:t>
            </a:r>
            <a:r>
              <a:rPr lang="en-US" sz="1600" dirty="0" smtClean="0">
                <a:latin typeface="Arial" charset="0"/>
              </a:rPr>
              <a:t>ermanent and persistent </a:t>
            </a:r>
            <a:r>
              <a:rPr lang="en-US" sz="1600" dirty="0" smtClean="0">
                <a:solidFill>
                  <a:srgbClr val="00B0F0"/>
                </a:solidFill>
                <a:latin typeface="Arial" charset="0"/>
              </a:rPr>
              <a:t>B2B service</a:t>
            </a:r>
          </a:p>
          <a:p>
            <a:pPr>
              <a:buSzPct val="55000"/>
            </a:pPr>
            <a:r>
              <a:rPr lang="en-US" sz="1600" dirty="0" smtClean="0">
                <a:solidFill>
                  <a:srgbClr val="00B0F0"/>
                </a:solidFill>
                <a:latin typeface="Arial" charset="0"/>
              </a:rPr>
              <a:t>Continuous </a:t>
            </a:r>
            <a:r>
              <a:rPr lang="en-US" sz="1600" dirty="0">
                <a:solidFill>
                  <a:srgbClr val="00B0F0"/>
                </a:solidFill>
                <a:latin typeface="Arial" charset="0"/>
              </a:rPr>
              <a:t>registration </a:t>
            </a:r>
            <a:r>
              <a:rPr lang="en-US" sz="1600" dirty="0">
                <a:latin typeface="Arial" charset="0"/>
              </a:rPr>
              <a:t>of new and back-catalog/archive content</a:t>
            </a:r>
          </a:p>
          <a:p>
            <a:pPr lvl="1">
              <a:buSzPct val="55000"/>
            </a:pPr>
            <a:r>
              <a:rPr lang="en-US" sz="1400" dirty="0">
                <a:latin typeface="Arial" charset="0"/>
              </a:rPr>
              <a:t>Metadata providers and production companies</a:t>
            </a:r>
          </a:p>
          <a:p>
            <a:pPr>
              <a:buSzPct val="55000"/>
            </a:pPr>
            <a:r>
              <a:rPr lang="en-US" sz="1600" dirty="0" smtClean="0">
                <a:solidFill>
                  <a:srgbClr val="00B0F0"/>
                </a:solidFill>
                <a:latin typeface="Arial" charset="0"/>
              </a:rPr>
              <a:t>In operation </a:t>
            </a:r>
            <a:r>
              <a:rPr lang="en-US" sz="1600" dirty="0" smtClean="0">
                <a:latin typeface="Arial" charset="0"/>
              </a:rPr>
              <a:t>since December 2010</a:t>
            </a:r>
            <a:endParaRPr lang="en-US" sz="1600" dirty="0">
              <a:latin typeface="Arial" charset="0"/>
            </a:endParaRP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Currently 45 member companies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~535,000 IDs </a:t>
            </a:r>
            <a:r>
              <a:rPr lang="en-US" sz="1400" dirty="0" smtClean="0">
                <a:latin typeface="Arial" charset="0"/>
              </a:rPr>
              <a:t>registered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High level of member participation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317" y="1793560"/>
            <a:ext cx="27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Industry enabling philosophy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70" y="2600847"/>
            <a:ext cx="2666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SzPct val="55000"/>
              <a:buFont typeface="Arial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Cost-effective</a:t>
            </a:r>
            <a:r>
              <a:rPr lang="en-US" sz="1600" dirty="0"/>
              <a:t> for large-scale use</a:t>
            </a:r>
          </a:p>
          <a:p>
            <a:pPr marL="285750" lvl="1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Cost-recovery </a:t>
            </a:r>
            <a:r>
              <a:rPr lang="en-US" sz="1600" dirty="0" smtClean="0"/>
              <a:t>participation fees</a:t>
            </a:r>
            <a:endParaRPr lang="en-US" sz="1600" dirty="0"/>
          </a:p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Not </a:t>
            </a:r>
            <a:r>
              <a:rPr lang="en-US" sz="1600" dirty="0">
                <a:solidFill>
                  <a:srgbClr val="00B0F0"/>
                </a:solidFill>
              </a:rPr>
              <a:t>competitive </a:t>
            </a:r>
            <a:r>
              <a:rPr lang="en-US" sz="1600" dirty="0"/>
              <a:t>with existing </a:t>
            </a:r>
            <a:r>
              <a:rPr lang="en-US" sz="1600" dirty="0" smtClean="0"/>
              <a:t>commercial </a:t>
            </a:r>
            <a:r>
              <a:rPr lang="en-US" sz="1600" dirty="0"/>
              <a:t>services</a:t>
            </a:r>
          </a:p>
          <a:p>
            <a:pPr marL="742950" lvl="1" indent="-285750">
              <a:buSzPct val="55000"/>
              <a:buFont typeface="Arial" pitchFamily="34" charset="0"/>
              <a:buChar char="•"/>
            </a:pPr>
            <a:r>
              <a:rPr lang="en-US" sz="1400" dirty="0"/>
              <a:t>Minimal descriptive </a:t>
            </a:r>
            <a:r>
              <a:rPr lang="en-US" sz="1400" dirty="0" smtClean="0"/>
              <a:t>metadata</a:t>
            </a:r>
          </a:p>
          <a:p>
            <a:pPr marL="742950" lvl="1" indent="-285750">
              <a:buSzPct val="55000"/>
              <a:buFont typeface="Arial" pitchFamily="34" charset="0"/>
              <a:buChar char="•"/>
            </a:pPr>
            <a:r>
              <a:rPr lang="en-US" sz="1400" dirty="0" smtClean="0"/>
              <a:t>Strong focus on metadata for uniqueness only</a:t>
            </a:r>
          </a:p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Interoperable</a:t>
            </a:r>
            <a:r>
              <a:rPr lang="en-US" sz="1600" dirty="0" smtClean="0"/>
              <a:t> with existing standards and IDs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1543" y="1752934"/>
            <a:ext cx="27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A proven resource to the industry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878" y="1887684"/>
            <a:ext cx="27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A clear positioning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1027" y="2600847"/>
            <a:ext cx="260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Clear boundaries </a:t>
            </a:r>
            <a:r>
              <a:rPr lang="en-US" sz="1600" dirty="0"/>
              <a:t>for what it does and doesn’t do</a:t>
            </a:r>
          </a:p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Designed</a:t>
            </a:r>
            <a:r>
              <a:rPr lang="en-US" sz="1600" dirty="0" smtClean="0"/>
              <a:t> </a:t>
            </a:r>
            <a:r>
              <a:rPr lang="en-US" sz="1600" dirty="0"/>
              <a:t>for ubiquitous adoption w/ no restrictions on use or </a:t>
            </a:r>
            <a:r>
              <a:rPr lang="en-US" sz="1600" dirty="0" smtClean="0"/>
              <a:t>mirroring</a:t>
            </a:r>
          </a:p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IP-neutral</a:t>
            </a:r>
            <a:r>
              <a:rPr lang="en-US" sz="1600" dirty="0" smtClean="0"/>
              <a:t> </a:t>
            </a:r>
            <a:r>
              <a:rPr lang="en-US" sz="1600" dirty="0"/>
              <a:t>with no implication of ownership, no rights </a:t>
            </a:r>
            <a:r>
              <a:rPr lang="en-US" sz="1600" dirty="0" smtClean="0"/>
              <a:t>data</a:t>
            </a:r>
          </a:p>
          <a:p>
            <a:pPr marL="285750" indent="-285750">
              <a:buSzPct val="55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Opaque IDs </a:t>
            </a:r>
            <a:r>
              <a:rPr lang="en-US" sz="1600" dirty="0" smtClean="0"/>
              <a:t>with all metadata kept up to date in a database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9027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75608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2293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you can do</a:t>
            </a:r>
            <a:r>
              <a:rPr lang="en-US" sz="2800" dirty="0"/>
              <a:t> </a:t>
            </a:r>
            <a:r>
              <a:rPr lang="en-US" sz="2800" dirty="0" smtClean="0"/>
              <a:t>with 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052" y="3027654"/>
            <a:ext cx="2733574" cy="2973575"/>
          </a:xfrm>
        </p:spPr>
        <p:txBody>
          <a:bodyPr/>
          <a:lstStyle/>
          <a:p>
            <a:pPr marL="28575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Resolve </a:t>
            </a:r>
            <a:r>
              <a:rPr lang="en-US" sz="1600" dirty="0" smtClean="0"/>
              <a:t>an ID to get its metadata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Retrieve </a:t>
            </a:r>
            <a:r>
              <a:rPr lang="en-US" sz="1600" dirty="0" smtClean="0"/>
              <a:t>an ID’s alternate identifiers</a:t>
            </a:r>
            <a:endParaRPr lang="en-US" sz="1600" dirty="0"/>
          </a:p>
          <a:p>
            <a:pPr marL="28575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Follow</a:t>
            </a:r>
            <a:r>
              <a:rPr lang="en-US" sz="1600" dirty="0" smtClean="0"/>
              <a:t> relationships and hierarchies 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Query</a:t>
            </a:r>
            <a:r>
              <a:rPr lang="en-US" sz="1600" dirty="0" smtClean="0"/>
              <a:t> for IDs based on metadata fields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sz="1600" dirty="0" smtClean="0"/>
              <a:t>Most importantly: </a:t>
            </a:r>
            <a:r>
              <a:rPr lang="en-US" sz="1600" b="1" dirty="0" smtClean="0">
                <a:solidFill>
                  <a:srgbClr val="00B0F0"/>
                </a:solidFill>
              </a:rPr>
              <a:t>SHARE</a:t>
            </a:r>
            <a:r>
              <a:rPr lang="en-US" sz="1600" b="1" dirty="0" smtClean="0"/>
              <a:t> THEM WITH OTHERS</a:t>
            </a:r>
          </a:p>
          <a:p>
            <a:pPr marL="285750"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" name="Pentagon 4"/>
          <p:cNvSpPr/>
          <p:nvPr/>
        </p:nvSpPr>
        <p:spPr>
          <a:xfrm>
            <a:off x="808522" y="1636295"/>
            <a:ext cx="2906830" cy="11742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IDs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3311091" y="1636295"/>
            <a:ext cx="2733574" cy="11742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Modify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metadata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58051" y="1636295"/>
            <a:ext cx="2733574" cy="11742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 IDs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05213" y="2954956"/>
            <a:ext cx="0" cy="347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8522" y="3027655"/>
            <a:ext cx="22426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Any</a:t>
            </a:r>
            <a:r>
              <a:rPr lang="en-US" sz="1600" dirty="0"/>
              <a:t> member can request an ID 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Can use UI, desktop applications, custom integration, or help desk requests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The first one to need an ID for an asset registers it, after which </a:t>
            </a:r>
            <a:r>
              <a:rPr lang="en-US" sz="1600" dirty="0">
                <a:solidFill>
                  <a:srgbClr val="00B0F0"/>
                </a:solidFill>
              </a:rPr>
              <a:t>anyone</a:t>
            </a:r>
            <a:r>
              <a:rPr lang="en-US" sz="1600" dirty="0"/>
              <a:t> can use </a:t>
            </a:r>
            <a:r>
              <a:rPr lang="en-US" sz="1600" dirty="0" smtClean="0"/>
              <a:t>it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1091" y="3027655"/>
            <a:ext cx="224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Quality </a:t>
            </a:r>
            <a:r>
              <a:rPr lang="en-US" sz="1600" dirty="0" smtClean="0"/>
              <a:t>is key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Correct</a:t>
            </a:r>
            <a:r>
              <a:rPr lang="en-US" sz="1600" dirty="0" smtClean="0"/>
              <a:t> </a:t>
            </a:r>
            <a:r>
              <a:rPr lang="en-US" sz="1600" dirty="0"/>
              <a:t>mistakes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Request</a:t>
            </a:r>
            <a:r>
              <a:rPr lang="en-US" sz="1600" dirty="0"/>
              <a:t> permission to modify records of interest that someone else registered </a:t>
            </a:r>
            <a:r>
              <a:rPr lang="en-US" sz="1600" dirty="0" smtClean="0"/>
              <a:t>first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F0"/>
                </a:solidFill>
              </a:rPr>
              <a:t>Add</a:t>
            </a:r>
            <a:r>
              <a:rPr lang="en-US" sz="1600" dirty="0" smtClean="0"/>
              <a:t> Alternate IDs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53777" y="3045711"/>
            <a:ext cx="0" cy="347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56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85963" y="1609295"/>
            <a:ext cx="2714324" cy="5118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9027" y="1609294"/>
            <a:ext cx="2714324" cy="51187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71938" y="1609295"/>
            <a:ext cx="2714324" cy="5118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72" y="1767264"/>
            <a:ext cx="27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Run by the members, for the members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370" y="2600847"/>
            <a:ext cx="2666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2 non-profit industry associations &amp; 7 commercial companies on the board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Membership dues based on company size (set annually, currently $5K - $ 35K)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Some</a:t>
            </a:r>
            <a:r>
              <a:rPr lang="en-US" sz="1600" dirty="0" smtClean="0">
                <a:solidFill>
                  <a:srgbClr val="00B0F0"/>
                </a:solidFill>
              </a:rPr>
              <a:t> non-profits </a:t>
            </a:r>
            <a:r>
              <a:rPr lang="en-US" sz="1600" dirty="0">
                <a:solidFill>
                  <a:srgbClr val="00B0F0"/>
                </a:solidFill>
              </a:rPr>
              <a:t>join for free</a:t>
            </a:r>
            <a:r>
              <a:rPr lang="en-US" sz="1600" dirty="0"/>
              <a:t> and contribute in kind in various ways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Very small participants </a:t>
            </a:r>
            <a:r>
              <a:rPr lang="en-US" sz="1600" dirty="0" smtClean="0"/>
              <a:t>interact </a:t>
            </a:r>
            <a:r>
              <a:rPr lang="en-US" sz="1600" dirty="0"/>
              <a:t>through a service bureau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1543" y="1656684"/>
            <a:ext cx="273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Lean and agile technology infrastructure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4878" y="1767264"/>
            <a:ext cx="27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All-you-can-eat use model and access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1027" y="2600847"/>
            <a:ext cx="2602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Registrations are </a:t>
            </a:r>
            <a:r>
              <a:rPr lang="en-US" sz="1600" dirty="0">
                <a:solidFill>
                  <a:srgbClr val="00B0F0"/>
                </a:solidFill>
              </a:rPr>
              <a:t>free</a:t>
            </a:r>
            <a:r>
              <a:rPr lang="en-US" sz="1600" dirty="0"/>
              <a:t> for members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Lookups are </a:t>
            </a:r>
            <a:r>
              <a:rPr lang="en-US" sz="1600" dirty="0">
                <a:solidFill>
                  <a:srgbClr val="00B0F0"/>
                </a:solidFill>
              </a:rPr>
              <a:t>free</a:t>
            </a:r>
            <a:r>
              <a:rPr lang="en-US" sz="1600" dirty="0"/>
              <a:t> to </a:t>
            </a:r>
            <a:r>
              <a:rPr lang="en-US" sz="1600" dirty="0" smtClean="0"/>
              <a:t>anyone </a:t>
            </a:r>
            <a:r>
              <a:rPr lang="en-US" sz="1600" dirty="0"/>
              <a:t>through the EIDR registry </a:t>
            </a:r>
            <a:r>
              <a:rPr lang="en-US" sz="1600" dirty="0" smtClean="0"/>
              <a:t>UI or the DOI Proxy </a:t>
            </a:r>
            <a:r>
              <a:rPr lang="en-US" sz="1600" dirty="0" smtClean="0">
                <a:solidFill>
                  <a:srgbClr val="00B0F0"/>
                </a:solidFill>
              </a:rPr>
              <a:t>(multiple formats)</a:t>
            </a:r>
            <a:endParaRPr lang="en-US" sz="1600" dirty="0">
              <a:solidFill>
                <a:srgbClr val="00B0F0"/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Members can integrate with the </a:t>
            </a:r>
            <a:r>
              <a:rPr lang="en-US" sz="1600" dirty="0" smtClean="0">
                <a:solidFill>
                  <a:srgbClr val="00B0F0"/>
                </a:solidFill>
              </a:rPr>
              <a:t>registry API</a:t>
            </a:r>
            <a:r>
              <a:rPr lang="en-US" sz="1600" dirty="0" smtClean="0"/>
              <a:t> </a:t>
            </a:r>
            <a:r>
              <a:rPr lang="en-US" sz="1600" dirty="0"/>
              <a:t>using a variety of technologies (Java, .NET, XML and </a:t>
            </a:r>
            <a:r>
              <a:rPr lang="en-US" sz="1600" dirty="0" smtClean="0"/>
              <a:t>REST)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Members can </a:t>
            </a:r>
            <a:r>
              <a:rPr lang="en-US" sz="1600" dirty="0" smtClean="0">
                <a:solidFill>
                  <a:srgbClr val="00B0F0"/>
                </a:solidFill>
              </a:rPr>
              <a:t>mirror</a:t>
            </a:r>
            <a:r>
              <a:rPr lang="en-US" sz="1600" dirty="0" smtClean="0"/>
              <a:t> the entire Registry.</a:t>
            </a:r>
            <a:endParaRPr lang="en-US" sz="1600" dirty="0"/>
          </a:p>
          <a:p>
            <a:pPr indent="-285750"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9027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5608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82293" y="2591765"/>
            <a:ext cx="27143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81000" y="609600"/>
            <a:ext cx="8305800" cy="68580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Governance and operations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1543" y="2600847"/>
            <a:ext cx="24808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Operations and most engineering are contracted </a:t>
            </a:r>
            <a:r>
              <a:rPr lang="en-US" sz="1600" dirty="0" smtClean="0"/>
              <a:t>out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/>
              <a:t>Built on tested and trusted </a:t>
            </a:r>
            <a:r>
              <a:rPr lang="en-US" sz="1600" dirty="0" smtClean="0">
                <a:solidFill>
                  <a:srgbClr val="00B0F0"/>
                </a:solidFill>
              </a:rPr>
              <a:t>DOI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00B0F0"/>
                </a:solidFill>
              </a:rPr>
              <a:t>Handle System </a:t>
            </a:r>
            <a:r>
              <a:rPr lang="en-US" sz="1600" dirty="0" smtClean="0"/>
              <a:t>architecture</a:t>
            </a:r>
            <a:endParaRPr lang="en-US" sz="16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Small permanent staff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Some staff loaned by member companies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/>
              <a:t>New features are defined by </a:t>
            </a:r>
            <a:r>
              <a:rPr lang="en-US" sz="1600" dirty="0">
                <a:solidFill>
                  <a:srgbClr val="00B0F0"/>
                </a:solidFill>
              </a:rPr>
              <a:t>technical working </a:t>
            </a:r>
            <a:r>
              <a:rPr lang="en-US" sz="1600" dirty="0" smtClean="0">
                <a:solidFill>
                  <a:srgbClr val="00B0F0"/>
                </a:solidFill>
              </a:rPr>
              <a:t>group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2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digital world is here to stay</a:t>
            </a:r>
          </a:p>
          <a:p>
            <a:r>
              <a:rPr lang="en-GB" dirty="0" smtClean="0"/>
              <a:t>Why are Identifiers essential in a global, digital economy?</a:t>
            </a:r>
          </a:p>
          <a:p>
            <a:r>
              <a:rPr lang="en-GB" dirty="0" smtClean="0"/>
              <a:t>The EIDR Identifier: a worldwide consortium</a:t>
            </a:r>
          </a:p>
          <a:p>
            <a:r>
              <a:rPr lang="en-GB" dirty="0" smtClean="0"/>
              <a:t>Technology</a:t>
            </a:r>
          </a:p>
          <a:p>
            <a:r>
              <a:rPr lang="en-GB" dirty="0" smtClean="0"/>
              <a:t>Example uses and applications</a:t>
            </a:r>
          </a:p>
          <a:p>
            <a:r>
              <a:rPr lang="en-GB" dirty="0" smtClean="0"/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4267200" y="1562100"/>
            <a:ext cx="4648200" cy="41529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79" name="Picture 6" descr="C:\Users\KWelch\AppData\Local\Microsoft\Windows\Temporary Internet Files\Content.Outlook\0I109IS0\Disne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709863"/>
            <a:ext cx="1273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8416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129213"/>
            <a:ext cx="903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76225" y="1571625"/>
            <a:ext cx="3810000" cy="416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994275"/>
            <a:ext cx="727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EIDR Organization – Current Membership </a:t>
            </a:r>
          </a:p>
        </p:txBody>
      </p:sp>
      <p:pic>
        <p:nvPicPr>
          <p:cNvPr id="24585" name="Picture 57" descr="C:\Users\Alliances Management\Dropbox\EIDR - Member Logos\05 - 2012-10-15 - 2012-  -  (Deluxe -)\Clearle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325688"/>
            <a:ext cx="12287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538" y="5173663"/>
            <a:ext cx="762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3780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" descr="C:\DOCUME~1\KIPWEL~1\LOCALS~1\Temp\Rar$DR12.844\White_background\flat-ML-white_ba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3" y="1746250"/>
            <a:ext cx="10810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 descr="http://upload.wikimedia.org/wikipedia/en/5/52/CableLabs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96"/>
          <a:stretch>
            <a:fillRect/>
          </a:stretch>
        </p:blipFill>
        <p:spPr bwMode="auto">
          <a:xfrm>
            <a:off x="334963" y="4084638"/>
            <a:ext cx="920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5" descr="Comcast_4c-[Converted]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400300"/>
            <a:ext cx="12954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97113"/>
            <a:ext cx="116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62463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328988"/>
            <a:ext cx="2012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333750"/>
            <a:ext cx="692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549650"/>
            <a:ext cx="8143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" descr="C:\Users\KWelch\Pictures\IVA logo 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395913"/>
            <a:ext cx="720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5" descr="C:\Users\KWelch\Pictures\logo_marque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444750"/>
            <a:ext cx="12176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8" name="TextBox 40"/>
          <p:cNvSpPr txBox="1">
            <a:spLocks noChangeArrowheads="1"/>
          </p:cNvSpPr>
          <p:nvPr/>
        </p:nvSpPr>
        <p:spPr bwMode="auto">
          <a:xfrm>
            <a:off x="4537075" y="15621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1" u="sng"/>
              <a:t>Contributors &amp; Supporters</a:t>
            </a:r>
          </a:p>
        </p:txBody>
      </p:sp>
      <p:pic>
        <p:nvPicPr>
          <p:cNvPr id="24599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1638"/>
            <a:ext cx="1128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652838"/>
            <a:ext cx="1331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917825"/>
            <a:ext cx="10493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916363"/>
            <a:ext cx="1447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4403725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5" descr="Charter logo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7" r="3705" b="15376"/>
          <a:stretch>
            <a:fillRect/>
          </a:stretch>
        </p:blipFill>
        <p:spPr bwMode="auto">
          <a:xfrm>
            <a:off x="6254750" y="2838450"/>
            <a:ext cx="1447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5" name="TextBox 16"/>
          <p:cNvSpPr txBox="1">
            <a:spLocks noChangeArrowheads="1"/>
          </p:cNvSpPr>
          <p:nvPr/>
        </p:nvSpPr>
        <p:spPr bwMode="auto">
          <a:xfrm>
            <a:off x="4419600" y="4394200"/>
            <a:ext cx="1371600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>
                <a:solidFill>
                  <a:schemeClr val="bg1"/>
                </a:solidFill>
              </a:rPr>
              <a:t>EXACTUALS 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4606" name="Picture 2" descr="C:\Users\KWelch\Pictures\Mediamorph logo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17"/>
          <a:stretch>
            <a:fillRect/>
          </a:stretch>
        </p:blipFill>
        <p:spPr bwMode="auto">
          <a:xfrm>
            <a:off x="5835650" y="3671888"/>
            <a:ext cx="14462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" descr="C:\Users\KWelch\Pictures\v2solutions log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48945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6" descr="C:\Users\KWelch\Pictures\RedBee 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1638"/>
            <a:ext cx="771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2" descr="http://t0.gstatic.com/images?q=tbn:ANd9GcRTVQ42zr3HCaUMBcRc5MxvJXk_fMz6qJYhVsJjxwMnzIWZCzRPOQ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137025"/>
            <a:ext cx="815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0" name="AutoShape 4" descr="data:image/jpeg;base64,/9j/4AAQSkZJRgABAQAAAQABAAD/2wBDAAkGBwgHBgkIBwgKCgkLDRYPDQwMDRsUFRAWIB0iIiAdHx8kKDQsJCYxJx8fLT0tMTU3Ojo6Iys/RD84QzQ5Ojf/2wBDAQoKCg0MDRoPDxo3JR8lNzc3Nzc3Nzc3Nzc3Nzc3Nzc3Nzc3Nzc3Nzc3Nzc3Nzc3Nzc3Nzc3Nzc3Nzc3Nzc3Nzf/wAARCACMAIsDASIAAhEBAxEB/8QAHAAAAgIDAQEAAAAAAAAAAAAAAAYFBwEDBAII/8QAQhAAAQMDAgMFBQUEBwkAAAAAAQIDBAAFEQYhEjFBBxNRYXEUIjKBkUJScqGxFSNioggWJDOCwcIlQ0Rzg5Ky0dL/xAAZAQADAQEBAAAAAAAAAAAAAAAAAQIDBAX/xAAqEQACAgICAQMDAwUAAAAAAAAAAQIRAzESIQQTUWEicYEUMpFBobHh8P/aAAwDAQACEQMRAD8AvGiiigAooooAKKKh9Qans+nWA5d57TBUCUNZy45+FA3P0oSbdICYrBNU3e+2h9zKdP2oIaUDwSZp+LpkITsR/i8dtqTJ+u9Wzyrvr5IQlRzwR0obA8hwjP5k+ddMfEyPfRLmj6Xor5QduF1eOXbpcHD4rluH/VTHeLVLtek7TqS23+6uMzVcDyFSFJLC8EkZB5ZSob+VW/EqrlsXM+jMis1Qc6frjSlnttwlamUlU33m4D6Q64E8/e4knbGM7jHEBmpSx9s8xtSW7/bG3UZ3fhq4VD/Arb+as/006uPY+aLooqE07qqy6ja47TPbdWBlbJPC4j1QdxU1msGmnTKM0UUUgCiiigAooooAKwTgZoJxVJ9quv3Jr71gsT5TFQeCXJbUQXFA7tpI+yOp68uWc6Y8bySpCbolNfdqojOuWzSxQ48MpcnnCkNnwbHJR8zsPPot9mUK2akvVwVqBtdxu4b7+N7W6oodxsQodcEpODtg7DalnS2n3r9PVCjPxo6kMKd4n1cKcJxsPr9K2WCa/Z7rDuUbPeR3Avhz8aeSk/MEivQWKMYuEdmdtvsYtd227usM3DUk21xZjQ7uLZ4gHEhoqGdwemx68jjHKlm1Lbg3GNLfhtzGmV8aozhwl3Y7E4PryPKmzUsZjVGqX5OlosiQZCEqeAa4RxgYzvjAwBzxyruT2fJgMJkakvcG1t8ylSgpX1JA/WlGcYwqW/YbViNcFNzJ8iUzEbiNuuFaY7ZyloH7I2H6CrD7MV2+bp+42a9lCokN9E9AWcBKQQo58QFpyfxYqP4OzSMSh7UE+Soc1Mx1lPyIbIP1rKU9m8j3I+pLjEKxwkvMrSkjwJLYGPU1M5c48af8AlQtayvD2pr6/cHchkfu4zef7tocvmeZ9cdBXDa9PTrw1PdgBkpgMh58OucJ4Tn4dtz7p8PWnhfZ8ZsdUnTl5g3VrmEoUEq+oJH1xSlcbXPtbyo86M9FcUMKQvbiHqNiPTIrSM4tcYsTQvNKejPokRnXGXmzlDrSihSfQjcVbGhe1clbdv1YtCSdkXADhBPg4BsPxcvEDnUH2e6et1zm3Cbem+8g21kOraI91wni5jqAEnbxIroi3XRuppYtE3S8ayiSoNxZsQIStCzjhCuFI5nbqPGpyuE24tXQLovFKwpIUnBSdwQedeqpXQmrn9I3x7SV/lJdgsv9wxJBJDKsjhHX3DkbfZO3LldIIPI15+TG4Ps0TszRRRUDCiivDziGm1uOEJQhJUonkABvQBX/AGv6ucsVoTbbcvFynJUErHNpv7SvInkPmelI0Ps/t97sbEzR13TLlNNJEqJIAQePG/COaPIHI8+taIUixa61Rd5Oo7k9AXJKUWtxOEoQgEhIJO2SMbH7xwc8pS09nOpbRqiC5HW13LbqV/tBhwJSGwRxApO+SMjG43516EUscaunv7me2JDsF2O+5GmMFt5pXC404ndCh0NOOl9JtS4Ll5vsj2GzMjiU6o8JdA548B0zzPSpp23w9Xa4uVycUhFlghPtD+cJd4U+PgcHfwHnSVrjVLuq7ilLKSzaIp4YcfHD0xxqHj4eA28atSlkqK69/gKSJa99ojqWTbNFxkWq2pyA8Gx3zn8QzsnPicq36Gkpxp2U+qRKcW8+r4nXVFaj8zvXTHj56U1ae0Zdb2hLsVlLcc/794kIPptk/Lbzq0oY0LtigInlQYnlVqo0JYo8hqHcdTMpmunhQw2pCVKPgEkkmu6V2Uxyg+y3R4L6d82CPyxUPyYJ7HxKZZS9CkiTDdcjyBydaWUKHzG9O1m7RVvMi2a2ipudvVgCSlsd80fvED4seIAP4q1ah0ddbIkrlsJXHG3tDKuJHz2BHzFK0iPjpWlQyKxdosxqH/U579t2pSbrpqe2EPFJClcB5ZOwOM4B8yDjnSXqiBYoq2XtOXF99t0lXcutlKmPAcW2fLr1zWdC6sXpeauNNHe2SUcSmCOIIzsVpH6jqPOpHXGnE2OekxCXLbKT3kVwHIx93PXGRv1BHnWcU4zqT3/f/Y9oRJDeeLi3zknO+c881dfY1q1d1gLsdxdUubCSCy4s5LrOcD1KdgfIp65qu7Jo69ajUDbovCwf+JfPA1z6Hcn5A8ulWvovs2tumpLdwcfdl3JKSA6TwIRkYISkf55qfJnjceL2KKaY80VgcqzXnGoUl9rtzNt0NPSg/vJnDFT6L2V/LxU6VUX9ICWoNWOAAOFbjr6jn7oSkD+c/StcEeWRIUtFTxWHHjwssuOkDKg22VYA6nA2HnU9Fu90btxgouEsRCMdyHVcOPAeXlyrk05e7hYnn3bY6ltUhrunOJAVlPz61L6Hgol6ltMRSctl8EjnsgFX+mvTm9t6Mok9r1/+rWkLbpSKUolzU+0XDh+74HyKgB6IIpEiM8tqmO0Scq5a8urijlDCxHb/AAoH/wBFVabNDVNmRorey33UtpI6FRAz+dTBcYX+R7Y4aL05C9he1BqFSW7VGHElKiQHCk7k+Kc7Y6nb1h9U65u2o3FR7e47brSPdQyyeFbiehWobj8I28c1Ldrc8Mu23SsH3YkRlLryB9o8mwfTBPqQaWLXC4+EY/KsE7XOX4K+Ddom3Ja1TaVhIH9qSTtz86+iBVU6WtJTdoTvD8DqT6Va1cmXJ6krLqjy42hxCkLSFJUMKSRkEeBqoO0XR6LSf2hbkYguKwtvf9yo+H8J/I7eFXFXLcoTVxgyIkgAtvNlBBHj1oxZHjlaE0fMEtrnVo9kc2Jf7Oqw3llmUu1OB2Kl1OcNkED/ALSVD0Kar66RVRpD0d3+8ZWpte3VJwa7uzOcbbr62kY4ZXHFX6KGR/MlNejljzxujNdM+iUpSlISkAADAA5CvVYBrNeUahRRRQAVTXbfGen6p05BjJ4npCFtNg8uJS0D6dTVy1Vna86LbqjR15cymPGlqS8sJKsJ4m1HYbn3Qv6Vv47rIq+f8Ey0QzHZmxaO/l6mv0Zq2sJTxPR/dIcJxwnizjGR656V36YsSLB2mxoCX+/bDCn2HSBlSVIUBnHXY14VqHs5XDusL/aL7F0l+1yUd06nLvFxZB24dwPpXljUFvuPaNYp1sDzcZppMQh4AE7OJHU/fHPwrovJJPlemLory6qKtRXUqJJ9vkc/+Yqmns9SlWrLWFY2dJGR1CVVB6zim363vUcp4R7UXE7cwsBf+qunTk/9nXWFNzhLD6Fq/CD735Zrokrx9exK2NWr4OmJOs7k5cdTPR5pWgORxb3FhvCE4HEBg7YPzrstNr02lSe51Ct31hLT/lWNc6Lul61gifZmkORZsdCnHlLCUNqTtk9TlPDjAPI0zab0DDtqUOXB5Ux8c0gcLY+XM/P6VwzkuCVlol7HDhIQFxn++4ftcBGPrUnKnxYozIdCPkT+lRNxurMW9QLUxwpKlJK0pGAAdgP1/KlTUl3/ALZJa4vgcUn6GuFRkn9KNNjXI1pp+N/fTyn/AKDh/RNa7brrTl1ubVtgT1uy3s8DfszqQcAk+8UgDYHrVNXWWHCTU32PwO+1BNvT3uxbdHKeM8uNYyfokfzV3ejFQcmQ32RmvEJTqm6hPL2hR+ZAJ/MmoLTZUjVlnUj4vbWsY/EK679N9uuMyXv+/eW4AegJJH5EVnQEVU/XlnaSMpbfLy/JKEk5+uB867dY+/Yzez6RFZrArNeQahRRRTAKQO2u2qnaLckNpy5BfQ/6J+FR+iiflT/XLc4LFzt0qBKTxMSWlNODPNKgQf1qoS4yUhPR8psK3FScWQY6kPIcDa2yFpVn4SDkH6imaydk+oZc11uapuFFadUgSHPeW6AcBSUDoRvkkelWnpnQVi0+Uusx1SZYAzJkniVnxA+FPyAr0cnkY18mcYsUtX6Nna1mWm+2ksxvaYiUy/aeJJRg5BCQMk+8odOQ3pj012cWazBLkkKuEkHIW+BwJP8ACjl9cmnPArNcLzTceN9GlIwlISkAAADkBXPcZjFvgvzJTgbYYbU44o9EgZNdB5bUp621Labatq1XaJ7azKbJfa2PCjO2Unnkg/SohFydJDK3sF+du2toUp/KVyZoVwH7PgPkNvlXDqq4FN/uaM/DKcH8xpttdu7O2rjFuVunPwXY7odS046vhyOmF529DXm4W7s6M+RcJ8x+e6+6p0todWU5JzjCMbep9a61x5af8E90IVmtNz1RcBDtTXEM4dkKB7tkeKj4+A5n86e9UTIOl9Oo0nZHCteMzHickk7qyfvKPMdBt4Vz3bXqWYQt2mYaLZDSOEKSlIXjyA2T67n0pBkySoqJUSSSSScknxNaqEpu5KkTo0y3ee9WN2G2RSnp2oHkkDBiRsjnuCtQ+YSPkqkDT1km6ovLdugAjPvPPYyllvqo+fgOp8s4c9bXqPD9isGnnVMwbThIcbWQVOAY+IbnGTv1JPhVZbkvTjtgt2y66zVK6f7VbhbuFi9tG4MZ3eRhLqR6bBWPkfM1aOn9T2fUTPeWmc08pIBWyThxvP3kncVwZMM8e0WmmTNFAorIYUUUUAFFFFABRRRQBrkPNx2XHnlBDbaSpaidgAMk181ag1Eu+3uXclK9x5Z7kfdaGyB9ME+ZNXXr/ViNNtRWW2W5D8pSssuZ4S0McWfqB9eeDSA6Ozu9nvJMGVY5KuaogPd58eFIKfmUiuvx1x+poiXYkJl+dCpfnTgvQGnX8Kt2uY6UcyJDaFK/JSf0oRoHTccFVy1wwtI3xGbQlWPQqXn6V1etj/5E0xIdlZB3/OpfS+kbxql0KitmNBG65z6cNgfwjYrPpt4kU0MK7PLGA5Ct0m9yRulcwHgB8cLAA+Sc1Haj1rdL2gsLcEWHyEaP7qSPBR5q/Tyo5yl+1V9wr3Ja53q16XtC7BpBXEtW0u4595xXI4PU+Y2HIUgPODptQ69zriddyaqGNRByPLzmetWf2I6XcdlO6lmo4W0pLMIH7RPxr9NsD5+VKGhNISdX3XgPG1bY6gZT468j3aT94jr0G/hn6OhRWYUVmLFaQ0wygIbbQMBKRsABWHlZklwQ4q3ZuHKs0UV55oFFFFABRRRQAV5UQkEk4A5k16qN1Fb37rY5tviyjEdksqaS+E8RRkYzjIo6vsCgNa6jOoNTS5iFExkK7mOOndp2z8zlXzFQ6H6mb12capspJEATo6eTsI8eB5pOFD0ANKrzpjPFmUlTDqfibeSUKHqDvXsQ4uKUWYu0yVD9Hf8AnUYH+oO1Be86uhWSCn/OtK3vOuNt72h1LUfLzqtkttDiUr0A3NNFl7PdU3opUi3mGycfvZpLYx5JwVflSlKMe2x9sWnXsAknA65pt0R2fXHVSkSpXeQrQd+/wAt4eDYP/kRjwz0sjSvZRZ7O4iVc1m6S04I71IDSCOoR1/xE+WKsEDAAGwFceXy/6QKUPc47Ta4VogNQbcwhiM0MJQgfMk+JJ3JrtoorhNAooooAKKKKACiiigAooooAxgVpkw4stPDKjMvJ8HEBQ/Ot9FAEA9onSz6uJ3T9tUrx9nT/AOqw1ofSrKwtvT1tSocj7Onb8qYKKrnL3FSOeLBiQ08MSMyynwbbCf0rfgVmipGFFFFABRRRQAUUUUAf/9k="/>
          <p:cNvSpPr>
            <a:spLocks noChangeAspect="1" noChangeArrowheads="1"/>
          </p:cNvSpPr>
          <p:nvPr/>
        </p:nvSpPr>
        <p:spPr bwMode="auto">
          <a:xfrm>
            <a:off x="63500" y="-503238"/>
            <a:ext cx="1028700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AutoShape 6" descr="data:image/jpeg;base64,/9j/4AAQSkZJRgABAQAAAQABAAD/2wBDAAkGBwgHBgkIBwgKCgkLDRYPDQwMDRsUFRAWIB0iIiAdHx8kKDQsJCYxJx8fLT0tMTU3Ojo6Iys/RD84QzQ5Ojf/2wBDAQoKCg0MDRoPDxo3JR8lNzc3Nzc3Nzc3Nzc3Nzc3Nzc3Nzc3Nzc3Nzc3Nzc3Nzc3Nzc3Nzc3Nzc3Nzc3Nzc3Nzf/wAARCACMAIsDASIAAhEBAxEB/8QAHAAAAgIDAQEAAAAAAAAAAAAAAAYFBwEDBAII/8QAQhAAAQMDAgMFBQUEBwkAAAAAAQIDBAAFEQYhEjFBBxNRYXEUIjKBkUJScqGxFSNioggWJDOCwcIlQ0Rzg5Ky0dL/xAAZAQADAQEBAAAAAAAAAAAAAAAAAQIDBAX/xAAqEQACAgICAQMDAwUAAAAAAAAAAQIRAzESIQQTUWEicYEUMpFBobHh8P/aAAwDAQACEQMRAD8AvGiiigAooooAKKKh9Qans+nWA5d57TBUCUNZy45+FA3P0oSbdICYrBNU3e+2h9zKdP2oIaUDwSZp+LpkITsR/i8dtqTJ+u9Wzyrvr5IQlRzwR0obA8hwjP5k+ddMfEyPfRLmj6Xor5QduF1eOXbpcHD4rluH/VTHeLVLtek7TqS23+6uMzVcDyFSFJLC8EkZB5ZSob+VW/EqrlsXM+jMis1Qc6frjSlnttwlamUlU33m4D6Q64E8/e4knbGM7jHEBmpSx9s8xtSW7/bG3UZ3fhq4VD/Arb+as/006uPY+aLooqE07qqy6ja47TPbdWBlbJPC4j1QdxU1msGmnTKM0UUUgCiiigAooooAKwTgZoJxVJ9quv3Jr71gsT5TFQeCXJbUQXFA7tpI+yOp68uWc6Y8bySpCbolNfdqojOuWzSxQ48MpcnnCkNnwbHJR8zsPPot9mUK2akvVwVqBtdxu4b7+N7W6oodxsQodcEpODtg7DalnS2n3r9PVCjPxo6kMKd4n1cKcJxsPr9K2WCa/Z7rDuUbPeR3Avhz8aeSk/MEivQWKMYuEdmdtvsYtd227usM3DUk21xZjQ7uLZ4gHEhoqGdwemx68jjHKlm1Lbg3GNLfhtzGmV8aozhwl3Y7E4PryPKmzUsZjVGqX5OlosiQZCEqeAa4RxgYzvjAwBzxyruT2fJgMJkakvcG1t8ylSgpX1JA/WlGcYwqW/YbViNcFNzJ8iUzEbiNuuFaY7ZyloH7I2H6CrD7MV2+bp+42a9lCokN9E9AWcBKQQo58QFpyfxYqP4OzSMSh7UE+Soc1Mx1lPyIbIP1rKU9m8j3I+pLjEKxwkvMrSkjwJLYGPU1M5c48af8AlQtayvD2pr6/cHchkfu4zef7tocvmeZ9cdBXDa9PTrw1PdgBkpgMh58OucJ4Tn4dtz7p8PWnhfZ8ZsdUnTl5g3VrmEoUEq+oJH1xSlcbXPtbyo86M9FcUMKQvbiHqNiPTIrSM4tcYsTQvNKejPokRnXGXmzlDrSihSfQjcVbGhe1clbdv1YtCSdkXADhBPg4BsPxcvEDnUH2e6et1zm3Cbem+8g21kOraI91wni5jqAEnbxIroi3XRuppYtE3S8ayiSoNxZsQIStCzjhCuFI5nbqPGpyuE24tXQLovFKwpIUnBSdwQedeqpXQmrn9I3x7SV/lJdgsv9wxJBJDKsjhHX3DkbfZO3LldIIPI15+TG4Ps0TszRRRUDCiivDziGm1uOEJQhJUonkABvQBX/AGv6ucsVoTbbcvFynJUErHNpv7SvInkPmelI0Ps/t97sbEzR13TLlNNJEqJIAQePG/COaPIHI8+taIUixa61Rd5Oo7k9AXJKUWtxOEoQgEhIJO2SMbH7xwc8pS09nOpbRqiC5HW13LbqV/tBhwJSGwRxApO+SMjG43516EUscaunv7me2JDsF2O+5GmMFt5pXC404ndCh0NOOl9JtS4Ll5vsj2GzMjiU6o8JdA548B0zzPSpp23w9Xa4uVycUhFlghPtD+cJd4U+PgcHfwHnSVrjVLuq7ilLKSzaIp4YcfHD0xxqHj4eA28atSlkqK69/gKSJa99ojqWTbNFxkWq2pyA8Gx3zn8QzsnPicq36Gkpxp2U+qRKcW8+r4nXVFaj8zvXTHj56U1ae0Zdb2hLsVlLcc/794kIPptk/Lbzq0oY0LtigInlQYnlVqo0JYo8hqHcdTMpmunhQw2pCVKPgEkkmu6V2Uxyg+y3R4L6d82CPyxUPyYJ7HxKZZS9CkiTDdcjyBydaWUKHzG9O1m7RVvMi2a2ipudvVgCSlsd80fvED4seIAP4q1ah0ddbIkrlsJXHG3tDKuJHz2BHzFK0iPjpWlQyKxdosxqH/U579t2pSbrpqe2EPFJClcB5ZOwOM4B8yDjnSXqiBYoq2XtOXF99t0lXcutlKmPAcW2fLr1zWdC6sXpeauNNHe2SUcSmCOIIzsVpH6jqPOpHXGnE2OekxCXLbKT3kVwHIx93PXGRv1BHnWcU4zqT3/f/Y9oRJDeeLi3zknO+c881dfY1q1d1gLsdxdUubCSCy4s5LrOcD1KdgfIp65qu7Jo69ajUDbovCwf+JfPA1z6Hcn5A8ulWvovs2tumpLdwcfdl3JKSA6TwIRkYISkf55qfJnjceL2KKaY80VgcqzXnGoUl9rtzNt0NPSg/vJnDFT6L2V/LxU6VUX9ICWoNWOAAOFbjr6jn7oSkD+c/StcEeWRIUtFTxWHHjwssuOkDKg22VYA6nA2HnU9Fu90btxgouEsRCMdyHVcOPAeXlyrk05e7hYnn3bY6ltUhrunOJAVlPz61L6Hgol6ltMRSctl8EjnsgFX+mvTm9t6Mok9r1/+rWkLbpSKUolzU+0XDh+74HyKgB6IIpEiM8tqmO0Scq5a8urijlDCxHb/AAoH/wBFVabNDVNmRorey33UtpI6FRAz+dTBcYX+R7Y4aL05C9he1BqFSW7VGHElKiQHCk7k+Kc7Y6nb1h9U65u2o3FR7e47brSPdQyyeFbiehWobj8I28c1Ldrc8Mu23SsH3YkRlLryB9o8mwfTBPqQaWLXC4+EY/KsE7XOX4K+Ddom3Ja1TaVhIH9qSTtz86+iBVU6WtJTdoTvD8DqT6Va1cmXJ6krLqjy42hxCkLSFJUMKSRkEeBqoO0XR6LSf2hbkYguKwtvf9yo+H8J/I7eFXFXLcoTVxgyIkgAtvNlBBHj1oxZHjlaE0fMEtrnVo9kc2Jf7Oqw3llmUu1OB2Kl1OcNkED/ALSVD0Kar66RVRpD0d3+8ZWpte3VJwa7uzOcbbr62kY4ZXHFX6KGR/MlNejljzxujNdM+iUpSlISkAADAA5CvVYBrNeUahRRRQAVTXbfGen6p05BjJ4npCFtNg8uJS0D6dTVy1Vna86LbqjR15cymPGlqS8sJKsJ4m1HYbn3Qv6Vv47rIq+f8Ey0QzHZmxaO/l6mv0Zq2sJTxPR/dIcJxwnizjGR656V36YsSLB2mxoCX+/bDCn2HSBlSVIUBnHXY14VqHs5XDusL/aL7F0l+1yUd06nLvFxZB24dwPpXljUFvuPaNYp1sDzcZppMQh4AE7OJHU/fHPwrovJJPlemLory6qKtRXUqJJ9vkc/+Yqmns9SlWrLWFY2dJGR1CVVB6zim363vUcp4R7UXE7cwsBf+qunTk/9nXWFNzhLD6Fq/CD735Zrokrx9exK2NWr4OmJOs7k5cdTPR5pWgORxb3FhvCE4HEBg7YPzrstNr02lSe51Ct31hLT/lWNc6Lul61gifZmkORZsdCnHlLCUNqTtk9TlPDjAPI0zab0DDtqUOXB5Ux8c0gcLY+XM/P6VwzkuCVlol7HDhIQFxn++4ftcBGPrUnKnxYozIdCPkT+lRNxurMW9QLUxwpKlJK0pGAAdgP1/KlTUl3/ALZJa4vgcUn6GuFRkn9KNNjXI1pp+N/fTyn/AKDh/RNa7brrTl1ubVtgT1uy3s8DfszqQcAk+8UgDYHrVNXWWHCTU32PwO+1BNvT3uxbdHKeM8uNYyfokfzV3ejFQcmQ32RmvEJTqm6hPL2hR+ZAJ/MmoLTZUjVlnUj4vbWsY/EK679N9uuMyXv+/eW4AegJJH5EVnQEVU/XlnaSMpbfLy/JKEk5+uB867dY+/Yzez6RFZrArNeQahRRRTAKQO2u2qnaLckNpy5BfQ/6J+FR+iiflT/XLc4LFzt0qBKTxMSWlNODPNKgQf1qoS4yUhPR8psK3FScWQY6kPIcDa2yFpVn4SDkH6imaydk+oZc11uapuFFadUgSHPeW6AcBSUDoRvkkelWnpnQVi0+Uusx1SZYAzJkniVnxA+FPyAr0cnkY18mcYsUtX6Nna1mWm+2ksxvaYiUy/aeJJRg5BCQMk+8odOQ3pj012cWazBLkkKuEkHIW+BwJP8ACjl9cmnPArNcLzTceN9GlIwlISkAAADkBXPcZjFvgvzJTgbYYbU44o9EgZNdB5bUp621Labatq1XaJ7azKbJfa2PCjO2Unnkg/SohFydJDK3sF+du2toUp/KVyZoVwH7PgPkNvlXDqq4FN/uaM/DKcH8xpttdu7O2rjFuVunPwXY7odS046vhyOmF529DXm4W7s6M+RcJ8x+e6+6p0todWU5JzjCMbep9a61x5af8E90IVmtNz1RcBDtTXEM4dkKB7tkeKj4+A5n86e9UTIOl9Oo0nZHCteMzHickk7qyfvKPMdBt4Vz3bXqWYQt2mYaLZDSOEKSlIXjyA2T67n0pBkySoqJUSSSSScknxNaqEpu5KkTo0y3ee9WN2G2RSnp2oHkkDBiRsjnuCtQ+YSPkqkDT1km6ovLdugAjPvPPYyllvqo+fgOp8s4c9bXqPD9isGnnVMwbThIcbWQVOAY+IbnGTv1JPhVZbkvTjtgt2y66zVK6f7VbhbuFi9tG4MZ3eRhLqR6bBWPkfM1aOn9T2fUTPeWmc08pIBWyThxvP3kncVwZMM8e0WmmTNFAorIYUUUUAFFFFABRRRQBrkPNx2XHnlBDbaSpaidgAMk181ag1Eu+3uXclK9x5Z7kfdaGyB9ME+ZNXXr/ViNNtRWW2W5D8pSssuZ4S0McWfqB9eeDSA6Ozu9nvJMGVY5KuaogPd58eFIKfmUiuvx1x+poiXYkJl+dCpfnTgvQGnX8Kt2uY6UcyJDaFK/JSf0oRoHTccFVy1wwtI3xGbQlWPQqXn6V1etj/5E0xIdlZB3/OpfS+kbxql0KitmNBG65z6cNgfwjYrPpt4kU0MK7PLGA5Ct0m9yRulcwHgB8cLAA+Sc1Haj1rdL2gsLcEWHyEaP7qSPBR5q/Tyo5yl+1V9wr3Ja53q16XtC7BpBXEtW0u4595xXI4PU+Y2HIUgPODptQ69zriddyaqGNRByPLzmetWf2I6XcdlO6lmo4W0pLMIH7RPxr9NsD5+VKGhNISdX3XgPG1bY6gZT468j3aT94jr0G/hn6OhRWYUVmLFaQ0wygIbbQMBKRsABWHlZklwQ4q3ZuHKs0UV55oFFFFABRRRQAV5UQkEk4A5k16qN1Fb37rY5tviyjEdksqaS+E8RRkYzjIo6vsCgNa6jOoNTS5iFExkK7mOOndp2z8zlXzFQ6H6mb12capspJEATo6eTsI8eB5pOFD0ANKrzpjPFmUlTDqfibeSUKHqDvXsQ4uKUWYu0yVD9Hf8AnUYH+oO1Be86uhWSCn/OtK3vOuNt72h1LUfLzqtkttDiUr0A3NNFl7PdU3opUi3mGycfvZpLYx5JwVflSlKMe2x9sWnXsAknA65pt0R2fXHVSkSpXeQrQd+/wAt4eDYP/kRjwz0sjSvZRZ7O4iVc1m6S04I71IDSCOoR1/xE+WKsEDAAGwFceXy/6QKUPc47Ta4VogNQbcwhiM0MJQgfMk+JJ3JrtoorhNAooooAKKKKACiiigAooooAxgVpkw4stPDKjMvJ8HEBQ/Ot9FAEA9onSz6uJ3T9tUrx9nT/AOqw1ofSrKwtvT1tSocj7Onb8qYKKrnL3FSOeLBiQ08MSMyynwbbCf0rfgVmipGFFFFABRRRQAUUUUAf/9k="/>
          <p:cNvSpPr>
            <a:spLocks noChangeAspect="1" noChangeArrowheads="1"/>
          </p:cNvSpPr>
          <p:nvPr/>
        </p:nvSpPr>
        <p:spPr bwMode="auto">
          <a:xfrm>
            <a:off x="215900" y="-350838"/>
            <a:ext cx="1028700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12" name="Picture 2" descr="C:\Users\KWelch\Pictures\Ericsson log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5253038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2" descr="http://www.zooxit.com/css/shared/RsgLogo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32338"/>
            <a:ext cx="13763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5367528" y="6288111"/>
            <a:ext cx="3581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959C663-9858-F64C-AB74-D752932BFCBA}" type="slidenum">
              <a:rPr lang="en-US">
                <a:solidFill>
                  <a:srgbClr val="898989"/>
                </a:solidFill>
              </a:rPr>
              <a:pPr algn="r" eaLnBrk="1" hangingPunct="1"/>
              <a:t>20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4616" name="Picture 2" descr="C:\Users\Alliances Management\Documents\02 - Client - EIDR\08 - EIDR Members\05 - Member Logos\03 - 2012-03-15 - 2012-07-15 (PwC - Zuffa)\Fox TCF_BW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25" y="4894263"/>
            <a:ext cx="850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67288"/>
            <a:ext cx="13255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618" name="TextBox 55"/>
          <p:cNvSpPr txBox="1">
            <a:spLocks noChangeArrowheads="1"/>
          </p:cNvSpPr>
          <p:nvPr/>
        </p:nvSpPr>
        <p:spPr bwMode="auto">
          <a:xfrm>
            <a:off x="760413" y="1524000"/>
            <a:ext cx="294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1" u="sng"/>
              <a:t>Promoters</a:t>
            </a:r>
          </a:p>
        </p:txBody>
      </p:sp>
      <p:pic>
        <p:nvPicPr>
          <p:cNvPr id="24619" name="Picture 2" descr="C:\Users\Alliances Management\Dropbox\EIDR - Member Logos\04 - 2012-07-16 - 2012-09-01 (BUFVC-TWC)\TWC_Logo_1_1_Sky_Dark_RGB_30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909763"/>
            <a:ext cx="9572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3" descr="C:\Users\Alliances Management\Dropbox\EIDR - Member Logos\04 - 2012-07-16 - 2012-09-01 (BUFVC-TWC)\bufvc_logo_solo.gi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54338"/>
            <a:ext cx="638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7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7" t="22644" r="60539" b="20886"/>
          <a:stretch>
            <a:fillRect/>
          </a:stretch>
        </p:blipFill>
        <p:spPr bwMode="auto">
          <a:xfrm>
            <a:off x="441325" y="2954338"/>
            <a:ext cx="965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2" name="Picture 8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2" t="24623" r="12645" b="22826"/>
          <a:stretch>
            <a:fillRect/>
          </a:stretch>
        </p:blipFill>
        <p:spPr bwMode="auto">
          <a:xfrm>
            <a:off x="6913563" y="4084638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3" name="Picture 9" descr="C:\Users\Alliances Management\Dropbox\EIDR - Member Logos\02 - 2011-09-28 - 2012-01-10 (Argo-Exactuals)\Prime Focus Tech.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603750"/>
            <a:ext cx="5889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5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72" t="9756" r="24345" b="6750"/>
          <a:stretch>
            <a:fillRect/>
          </a:stretch>
        </p:blipFill>
        <p:spPr bwMode="auto">
          <a:xfrm>
            <a:off x="7392988" y="5005388"/>
            <a:ext cx="763587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5" name="Picture 58" descr="C:\Users\Alliances Management\Dropbox\EIDR - Member Logos\05 - 2012-10-15 - 2012-  -  (Deluxe -)\Vudu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84" b="24007"/>
          <a:stretch>
            <a:fillRect/>
          </a:stretch>
        </p:blipFill>
        <p:spPr bwMode="auto">
          <a:xfrm>
            <a:off x="5468938" y="2352675"/>
            <a:ext cx="9191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5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312988"/>
            <a:ext cx="10763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7" name="Picture 60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888" y="3937000"/>
            <a:ext cx="6683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8" name="Picture 5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2" t="13972" r="4327" b="14795"/>
          <a:stretch>
            <a:fillRect/>
          </a:stretch>
        </p:blipFill>
        <p:spPr bwMode="auto">
          <a:xfrm>
            <a:off x="2984500" y="3614738"/>
            <a:ext cx="105251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29" name="Picture 57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949575"/>
            <a:ext cx="911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0" name="Picture 58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960563"/>
            <a:ext cx="5572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1" name="Picture 60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321050"/>
            <a:ext cx="8270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2" name="Picture 59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5" r="22389"/>
          <a:stretch>
            <a:fillRect/>
          </a:stretch>
        </p:blipFill>
        <p:spPr bwMode="auto">
          <a:xfrm>
            <a:off x="4330700" y="1606550"/>
            <a:ext cx="6715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3" name="Picture 60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279775"/>
            <a:ext cx="569912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34" name="Picture 61" descr="C:\Users\Alliances Management\Documents\Client - EIDR\08 - EIDR Member Management\03 - Member Tracking\Technicolor\Technicolor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838450"/>
            <a:ext cx="828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5" name="Picture 72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6" t="9921" r="18506" b="20833"/>
          <a:stretch>
            <a:fillRect/>
          </a:stretch>
        </p:blipFill>
        <p:spPr bwMode="auto">
          <a:xfrm>
            <a:off x="2876550" y="1635125"/>
            <a:ext cx="1135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6" name="Picture 75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69" r="5371" b="17722"/>
          <a:stretch>
            <a:fillRect/>
          </a:stretch>
        </p:blipFill>
        <p:spPr bwMode="auto">
          <a:xfrm>
            <a:off x="5294313" y="1927225"/>
            <a:ext cx="1498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7" name="Picture 73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3" t="23090" r="11111" b="22569"/>
          <a:stretch>
            <a:fillRect/>
          </a:stretch>
        </p:blipFill>
        <p:spPr bwMode="auto">
          <a:xfrm>
            <a:off x="5924550" y="4476750"/>
            <a:ext cx="708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8" name="Picture 74" descr="C:\Users\Alliances Management\Desktop\InFlight_Productions_Logo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148263"/>
            <a:ext cx="444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9" name="Picture 76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778125"/>
            <a:ext cx="11398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5193" y="1551207"/>
            <a:ext cx="2543680" cy="2091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435194" y="1971941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2784" y="1511135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Producers &amp;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programmers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0424" y="1548485"/>
            <a:ext cx="1755521" cy="209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8536" y="1969219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7603" y="1572125"/>
            <a:ext cx="1249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Aggregators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059" y="1548485"/>
            <a:ext cx="2137410" cy="2094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930059" y="1969219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9082" y="159503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Distributors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6268" y="3737397"/>
            <a:ext cx="2137410" cy="2091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26268" y="4158131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5516" y="378395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Metadata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7184" y="3736545"/>
            <a:ext cx="4378761" cy="2091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47185" y="4135271"/>
            <a:ext cx="4378760" cy="2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11949" y="3783097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Infrastructure and media services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661" y="3736545"/>
            <a:ext cx="2137410" cy="2091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5661" y="4157279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327" y="3682602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Reporting, tracking,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business intelligence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961" y="2004515"/>
            <a:ext cx="1200760" cy="25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2674" y="5921828"/>
            <a:ext cx="8871003" cy="799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5663" y="6162940"/>
            <a:ext cx="88580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5973" y="5893575"/>
            <a:ext cx="318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Industry &amp; standards organizations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90" y="6266159"/>
            <a:ext cx="1141787" cy="3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156" y="2619185"/>
            <a:ext cx="1105580" cy="30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3654" y="2171316"/>
            <a:ext cx="549729" cy="31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937" y="4244943"/>
            <a:ext cx="470487" cy="4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32730" r="12920" b="26297"/>
          <a:stretch/>
        </p:blipFill>
        <p:spPr bwMode="auto">
          <a:xfrm>
            <a:off x="3761612" y="2007497"/>
            <a:ext cx="805543" cy="4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080" y="4247650"/>
            <a:ext cx="1208314" cy="2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946" y="2689007"/>
            <a:ext cx="756557" cy="42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905" y="6237248"/>
            <a:ext cx="1011691" cy="35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557" y="4345557"/>
            <a:ext cx="1073049" cy="2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564" y="2422797"/>
            <a:ext cx="690228" cy="5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4" t="19892" r="15788" b="21326"/>
          <a:stretch/>
        </p:blipFill>
        <p:spPr bwMode="auto">
          <a:xfrm>
            <a:off x="7142177" y="5016841"/>
            <a:ext cx="871538" cy="52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36" b="26765"/>
          <a:stretch/>
        </p:blipFill>
        <p:spPr bwMode="auto">
          <a:xfrm>
            <a:off x="7059215" y="2985333"/>
            <a:ext cx="632292" cy="32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9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056" y="2047217"/>
            <a:ext cx="487583" cy="6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28"/>
          <a:stretch/>
        </p:blipFill>
        <p:spPr bwMode="auto">
          <a:xfrm>
            <a:off x="2451168" y="3147760"/>
            <a:ext cx="1028525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50"/>
          <a:stretch/>
        </p:blipFill>
        <p:spPr bwMode="auto">
          <a:xfrm>
            <a:off x="8215769" y="2486729"/>
            <a:ext cx="690819" cy="40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1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16"/>
          <a:stretch/>
        </p:blipFill>
        <p:spPr bwMode="auto">
          <a:xfrm>
            <a:off x="2552667" y="1989114"/>
            <a:ext cx="535368" cy="62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144" y="5613975"/>
            <a:ext cx="579701" cy="19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9" t="30724" r="3171" b="21929"/>
          <a:stretch/>
        </p:blipFill>
        <p:spPr bwMode="auto">
          <a:xfrm>
            <a:off x="6983601" y="4528912"/>
            <a:ext cx="1415813" cy="36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1" y="2043936"/>
            <a:ext cx="713995" cy="46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91646" y="1546803"/>
            <a:ext cx="2137410" cy="2091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91646" y="1967537"/>
            <a:ext cx="213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89712" y="159335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A</a:t>
            </a:r>
            <a:r>
              <a:rPr lang="en-US" sz="1400" b="1" dirty="0" smtClean="0">
                <a:solidFill>
                  <a:schemeClr val="accent1"/>
                </a:solidFill>
              </a:rPr>
              <a:t>rchives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48" name="Picture 26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048" y="2040998"/>
            <a:ext cx="583245" cy="6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06" y="2293717"/>
            <a:ext cx="993480" cy="23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8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28" b="12362"/>
          <a:stretch/>
        </p:blipFill>
        <p:spPr bwMode="auto">
          <a:xfrm>
            <a:off x="2849218" y="4273421"/>
            <a:ext cx="634953" cy="3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0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 xmlns="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72" b="28342"/>
          <a:stretch/>
        </p:blipFill>
        <p:spPr bwMode="auto">
          <a:xfrm>
            <a:off x="2740035" y="4773523"/>
            <a:ext cx="1076935" cy="1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1"/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1" t="21746" r="6585" b="24428"/>
          <a:stretch/>
        </p:blipFill>
        <p:spPr bwMode="auto">
          <a:xfrm>
            <a:off x="3484328" y="4919022"/>
            <a:ext cx="1511410" cy="24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2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 xmlns="">
                  <a14:imgLayer r:embed="rId4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29" b="34505"/>
          <a:stretch/>
        </p:blipFill>
        <p:spPr bwMode="auto">
          <a:xfrm>
            <a:off x="312496" y="4206789"/>
            <a:ext cx="1371600" cy="3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3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BEBA8EAE-BF5A-486C-A8C5-ECC9F3942E4B}">
                <a14:imgProps xmlns:a14="http://schemas.microsoft.com/office/drawing/2010/main" xmlns="">
                  <a14:imgLayer r:embed="rId5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" t="17406" r="424" b="24481"/>
          <a:stretch/>
        </p:blipFill>
        <p:spPr bwMode="auto">
          <a:xfrm>
            <a:off x="5324692" y="2113728"/>
            <a:ext cx="1353513" cy="2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4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 xmlns="">
                  <a14:imgLayer r:embed="rId5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543" y="2910486"/>
            <a:ext cx="1395838" cy="2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5"/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 xmlns="">
                  <a14:imgLayer r:embed="rId5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7" b="23529"/>
          <a:stretch/>
        </p:blipFill>
        <p:spPr bwMode="auto">
          <a:xfrm>
            <a:off x="803151" y="2857589"/>
            <a:ext cx="914400" cy="3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6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900" y="4495907"/>
            <a:ext cx="1194740" cy="3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7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 xmlns="">
                  <a14:imgLayer r:embed="rId5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8377" y="5409027"/>
            <a:ext cx="724417" cy="24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768213" y="5398275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Labs</a:t>
            </a:r>
            <a:endParaRPr lang="en-US" sz="1200" b="1" dirty="0"/>
          </a:p>
        </p:txBody>
      </p:sp>
      <p:pic>
        <p:nvPicPr>
          <p:cNvPr id="60" name="Picture 38"/>
          <p:cNvPicPr>
            <a:picLocks noChangeAspect="1" noChangeArrowheads="1"/>
          </p:cNvPicPr>
          <p:nvPr/>
        </p:nvPicPr>
        <p:blipFill rotWithShape="1">
          <a:blip r:embed="rId59" cstate="print">
            <a:extLst>
              <a:ext uri="{BEBA8EAE-BF5A-486C-A8C5-ECC9F3942E4B}">
                <a14:imgProps xmlns:a14="http://schemas.microsoft.com/office/drawing/2010/main" xmlns="">
                  <a14:imgLayer r:embed="rId6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13" t="18555" r="15454" b="24067"/>
          <a:stretch/>
        </p:blipFill>
        <p:spPr bwMode="auto">
          <a:xfrm>
            <a:off x="5680056" y="4642897"/>
            <a:ext cx="522632" cy="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40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440" y="4697525"/>
            <a:ext cx="328270" cy="5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2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96" y="4784548"/>
            <a:ext cx="1061910" cy="2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3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BEBA8EAE-BF5A-486C-A8C5-ECC9F3942E4B}">
                <a14:imgProps xmlns:a14="http://schemas.microsoft.com/office/drawing/2010/main" xmlns="">
                  <a14:imgLayer r:embed="rId6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615" y="4959815"/>
            <a:ext cx="866025" cy="25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4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BEBA8EAE-BF5A-486C-A8C5-ECC9F3942E4B}">
                <a14:imgProps xmlns:a14="http://schemas.microsoft.com/office/drawing/2010/main" xmlns="">
                  <a14:imgLayer r:embed="rId6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855" y="5417132"/>
            <a:ext cx="925784" cy="29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5"/>
          <p:cNvPicPr>
            <a:picLocks noChangeAspect="1" noChangeArrowheads="1"/>
          </p:cNvPicPr>
          <p:nvPr/>
        </p:nvPicPr>
        <p:blipFill rotWithShape="1">
          <a:blip r:embed="rId67" cstate="print">
            <a:extLst>
              <a:ext uri="{BEBA8EAE-BF5A-486C-A8C5-ECC9F3942E4B}">
                <a14:imgProps xmlns:a14="http://schemas.microsoft.com/office/drawing/2010/main" xmlns="">
                  <a14:imgLayer r:embed="rId6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3" r="5316"/>
          <a:stretch/>
        </p:blipFill>
        <p:spPr bwMode="auto">
          <a:xfrm>
            <a:off x="4004220" y="5195447"/>
            <a:ext cx="937614" cy="2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6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818" y="5487784"/>
            <a:ext cx="1129185" cy="2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8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602" y="3285404"/>
            <a:ext cx="590850" cy="3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1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BEBA8EAE-BF5A-486C-A8C5-ECC9F3942E4B}">
                <a14:imgProps xmlns:a14="http://schemas.microsoft.com/office/drawing/2010/main" xmlns="">
                  <a14:imgLayer r:embed="rId7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8231" y="4502338"/>
            <a:ext cx="398357" cy="3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7"/>
          <p:cNvPicPr>
            <a:picLocks noChangeAspect="1" noChangeArrowheads="1"/>
          </p:cNvPicPr>
          <p:nvPr/>
        </p:nvPicPr>
        <p:blipFill rotWithShape="1">
          <a:blip r:embed="rId74" cstate="print">
            <a:extLst>
              <a:ext uri="{BEBA8EAE-BF5A-486C-A8C5-ECC9F3942E4B}">
                <a14:imgProps xmlns:a14="http://schemas.microsoft.com/office/drawing/2010/main" xmlns="">
                  <a14:imgLayer r:embed="rId7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84" r="19674"/>
          <a:stretch/>
        </p:blipFill>
        <p:spPr bwMode="auto">
          <a:xfrm>
            <a:off x="8045972" y="5195447"/>
            <a:ext cx="907411" cy="37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BEBA8EAE-BF5A-486C-A8C5-ECC9F3942E4B}">
                <a14:imgProps xmlns:a14="http://schemas.microsoft.com/office/drawing/2010/main" xmlns="">
                  <a14:imgLayer r:embed="rId7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402" y="2884268"/>
            <a:ext cx="717302" cy="2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BEBA8EAE-BF5A-486C-A8C5-ECC9F3942E4B}">
                <a14:imgProps xmlns:a14="http://schemas.microsoft.com/office/drawing/2010/main" xmlns="">
                  <a14:imgLayer r:embed="rId7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646" y="3190135"/>
            <a:ext cx="523525" cy="29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724327" y="6248400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CableLabs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Japan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81000" y="609600"/>
            <a:ext cx="8305800" cy="685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EIDR – worldwide members, by industry sector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23"/>
          <p:cNvPicPr>
            <a:picLocks noChangeAspect="1" noChangeArrowheads="1"/>
          </p:cNvPicPr>
          <p:nvPr/>
        </p:nvPicPr>
        <p:blipFill rotWithShape="1">
          <a:blip r:embed="rId80" cstate="print">
            <a:extLst>
              <a:ext uri="{BEBA8EAE-BF5A-486C-A8C5-ECC9F3942E4B}">
                <a14:imgProps xmlns:a14="http://schemas.microsoft.com/office/drawing/2010/main" xmlns="">
                  <a14:imgLayer r:embed="rId8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7" t="27035" r="5589" b="31129"/>
          <a:stretch/>
        </p:blipFill>
        <p:spPr bwMode="auto">
          <a:xfrm>
            <a:off x="5226074" y="2547381"/>
            <a:ext cx="1452131" cy="1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eeker401.files.wordpress.com/2010/04/hbo_logoblue.jp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BEBA8EAE-BF5A-486C-A8C5-ECC9F3942E4B}">
                <a14:imgProps xmlns:a14="http://schemas.microsoft.com/office/drawing/2010/main" xmlns="">
                  <a14:imgLayer r:embed="rId8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171" y="2949702"/>
            <a:ext cx="587507" cy="4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online.com/eol_images/Entire_Site/20080422/300.abc.logo.042208.jp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713254"/>
            <a:ext cx="437063" cy="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Welch\Pictures\emalogo.JPG"/>
          <p:cNvPicPr>
            <a:picLocks noChangeAspect="1" noChangeArrowheads="1"/>
          </p:cNvPicPr>
          <p:nvPr/>
        </p:nvPicPr>
        <p:blipFill>
          <a:blip r:embed="rId85" cstate="email">
            <a:extLst>
              <a:ext uri="{BEBA8EAE-BF5A-486C-A8C5-ECC9F3942E4B}">
                <a14:imgProps xmlns:a14="http://schemas.microsoft.com/office/drawing/2010/main" xmlns="">
                  <a14:imgLayer r:embed="rId8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403" y="6286709"/>
            <a:ext cx="813140" cy="3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7" cstate="print">
            <a:extLst>
              <a:ext uri="{BEBA8EAE-BF5A-486C-A8C5-ECC9F3942E4B}">
                <a14:imgProps xmlns:a14="http://schemas.microsoft.com/office/drawing/2010/main" xmlns="">
                  <a14:imgLayer r:embed="rId8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8833" y="6286709"/>
            <a:ext cx="533400" cy="347330"/>
          </a:xfrm>
          <a:prstGeom prst="rect">
            <a:avLst/>
          </a:prstGeom>
        </p:spPr>
      </p:pic>
      <p:pic>
        <p:nvPicPr>
          <p:cNvPr id="79" name="Picture 78" descr="canoe-logo2-bl.png"/>
          <p:cNvPicPr>
            <a:picLocks noChangeAspect="1"/>
          </p:cNvPicPr>
          <p:nvPr/>
        </p:nvPicPr>
        <p:blipFill>
          <a:blip r:embed="rId89" cstate="print">
            <a:extLst>
              <a:ext uri="{BEBA8EAE-BF5A-486C-A8C5-ECC9F3942E4B}">
                <a14:imgProps xmlns:a14="http://schemas.microsoft.com/office/drawing/2010/main" xmlns="">
                  <a14:imgLayer r:embed="rId9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625" y="5016841"/>
            <a:ext cx="820281" cy="497881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91" cstate="print">
            <a:extLst>
              <a:ext uri="{BEBA8EAE-BF5A-486C-A8C5-ECC9F3942E4B}">
                <a14:imgProps xmlns:a14="http://schemas.microsoft.com/office/drawing/2010/main" xmlns="">
                  <a14:imgLayer r:embed="rId9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877" y="6194977"/>
            <a:ext cx="625886" cy="489083"/>
          </a:xfrm>
          <a:prstGeom prst="rect">
            <a:avLst/>
          </a:prstGeom>
        </p:spPr>
      </p:pic>
      <p:pic>
        <p:nvPicPr>
          <p:cNvPr id="81" name="Picture 16" descr="http://nexus404.com/Blog/wp-content/uploads2/2012/01/MPAA-logo.jpg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649" y="6227401"/>
            <a:ext cx="1064880" cy="4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insource.com/wp-content/uploads/2012/06/microsoft-logo.jpg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5156" y="3293236"/>
            <a:ext cx="1318603" cy="3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" descr="C:\Users\KWelch\Pictures\S_T_Logo_cmyk.gif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BEBA8EAE-BF5A-486C-A8C5-ECC9F3942E4B}">
                <a14:imgProps xmlns:a14="http://schemas.microsoft.com/office/drawing/2010/main" xmlns="">
                  <a14:imgLayer r:embed="rId9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372" y="5386807"/>
            <a:ext cx="428486" cy="4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49" name="Picture 1" descr="Description: logo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61" y="5246444"/>
            <a:ext cx="1522266" cy="27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images.wikia.com/barbie-movies/images/1/18/Technicolor_Logo.jpg">
            <a:hlinkClick r:id="rId98"/>
          </p:cNvPr>
          <p:cNvPicPr>
            <a:picLocks noChangeAspect="1" noChangeArrowheads="1"/>
          </p:cNvPicPr>
          <p:nvPr/>
        </p:nvPicPr>
        <p:blipFill>
          <a:blip r:embed="rId99" cstate="print">
            <a:extLst>
              <a:ext uri="{BEBA8EAE-BF5A-486C-A8C5-ECC9F3942E4B}">
                <a14:imgProps xmlns:a14="http://schemas.microsoft.com/office/drawing/2010/main" xmlns="">
                  <a14:imgLayer r:embed="rId10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897" y="4556036"/>
            <a:ext cx="903322" cy="3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BEBA8EAE-BF5A-486C-A8C5-ECC9F3942E4B}">
                <a14:imgProps xmlns:a14="http://schemas.microsoft.com/office/drawing/2010/main" xmlns="">
                  <a14:imgLayer r:embed="rId10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719" y="4962510"/>
            <a:ext cx="473682" cy="34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59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reach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2131" y="6131297"/>
            <a:ext cx="709684" cy="272955"/>
          </a:xfrm>
          <a:prstGeom prst="rect">
            <a:avLst/>
          </a:prstGeom>
          <a:solidFill>
            <a:srgbClr val="3A5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7477" y="6131297"/>
            <a:ext cx="709684" cy="272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5271" y="6131297"/>
            <a:ext cx="709684" cy="27295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1815" y="6022113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Active members</a:t>
            </a:r>
          </a:p>
          <a:p>
            <a:r>
              <a:rPr lang="en-US" sz="1200" dirty="0" smtClean="0"/>
              <a:t>Active deployments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713" y="602211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Membership discussions</a:t>
            </a:r>
          </a:p>
          <a:p>
            <a:r>
              <a:rPr lang="en-US" sz="1200" dirty="0" smtClean="0"/>
              <a:t>Planning deployments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8425" y="6049409"/>
            <a:ext cx="294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Anticipating deployments through studios digital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5792"/>
            <a:ext cx="914400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8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coverage already starting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Mostly </a:t>
            </a:r>
            <a:r>
              <a:rPr lang="en-GB" dirty="0" smtClean="0"/>
              <a:t>from US</a:t>
            </a:r>
          </a:p>
          <a:p>
            <a:pPr lvl="1"/>
            <a:r>
              <a:rPr lang="en-GB" dirty="0" smtClean="0"/>
              <a:t>No surprise there</a:t>
            </a:r>
          </a:p>
          <a:p>
            <a:pPr lvl="1"/>
            <a:r>
              <a:rPr lang="en-GB" dirty="0" smtClean="0"/>
              <a:t>450,000 or so</a:t>
            </a:r>
          </a:p>
          <a:p>
            <a:r>
              <a:rPr lang="en-GB" dirty="0" smtClean="0"/>
              <a:t>But, the global nature of digital video distribution means</a:t>
            </a:r>
          </a:p>
          <a:p>
            <a:pPr lvl="1"/>
            <a:r>
              <a:rPr lang="en-GB" dirty="0" smtClean="0"/>
              <a:t>More than 10,000 each from GB, CA, DE, FR</a:t>
            </a:r>
          </a:p>
          <a:p>
            <a:pPr lvl="1"/>
            <a:r>
              <a:rPr lang="en-GB" dirty="0" smtClean="0"/>
              <a:t>More than 1000 each from IT, JP, AU, ES, AT, HK, SE, CH, NZ, CN</a:t>
            </a:r>
          </a:p>
          <a:p>
            <a:pPr lvl="1"/>
            <a:r>
              <a:rPr lang="en-GB" dirty="0" smtClean="0"/>
              <a:t>More than 450 each from DK, MX, IN, IE, NL, BE, KR, BR, FI, PL, RU</a:t>
            </a:r>
          </a:p>
          <a:p>
            <a:r>
              <a:rPr lang="en-GB" dirty="0" smtClean="0"/>
              <a:t>Digital content is international</a:t>
            </a:r>
          </a:p>
          <a:p>
            <a:pPr lvl="1"/>
            <a:r>
              <a:rPr lang="en-GB" dirty="0" smtClean="0"/>
              <a:t>So is its </a:t>
            </a:r>
            <a:r>
              <a:rPr lang="en-GB" dirty="0" smtClean="0"/>
              <a:t>distribution</a:t>
            </a:r>
          </a:p>
          <a:p>
            <a:pPr lvl="1"/>
            <a:r>
              <a:rPr lang="en-GB" dirty="0" smtClean="0"/>
              <a:t>People who need IDs just ask for them – the ID has no implications of ownership or control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Registry contents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12AE-E0C2-4454-A64F-DCEB8239D26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7713" y="1621973"/>
          <a:ext cx="8686801" cy="4909458"/>
        </p:xfrm>
        <a:graphic>
          <a:graphicData uri="http://schemas.openxmlformats.org/drawingml/2006/table">
            <a:tbl>
              <a:tblPr/>
              <a:tblGrid>
                <a:gridCol w="3225238"/>
                <a:gridCol w="1417925"/>
                <a:gridCol w="1228024"/>
                <a:gridCol w="1392604"/>
                <a:gridCol w="1423010"/>
              </a:tblGrid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Nov-13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45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Title-level records: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Movies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43,573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45,774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51,501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Shorts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One-Time-Only TV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TV Episodes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158,371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276,678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TV Series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TV Seasons</a:t>
                      </a:r>
                    </a:p>
                  </a:txBody>
                  <a:tcPr marL="31531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17,523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11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Edits &amp; Manifestations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20,701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122,958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54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records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183,915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221,146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279,900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537,197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609600"/>
            <a:ext cx="8305800" cy="68580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dirty="0"/>
              <a:t>Current </a:t>
            </a:r>
            <a:r>
              <a:rPr lang="en-GB" dirty="0" smtClean="0"/>
              <a:t>EIDR Registry </a:t>
            </a:r>
            <a:r>
              <a:rPr lang="en-GB" dirty="0"/>
              <a:t>contents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534885"/>
          <a:ext cx="8371114" cy="49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881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685800"/>
          </a:xfrm>
        </p:spPr>
        <p:txBody>
          <a:bodyPr/>
          <a:lstStyle/>
          <a:p>
            <a:r>
              <a:rPr lang="en-US" dirty="0" smtClean="0"/>
              <a:t> Alternate IDs – records can have more than 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457323"/>
              </p:ext>
            </p:extLst>
          </p:nvPr>
        </p:nvGraphicFramePr>
        <p:xfrm>
          <a:off x="288471" y="1533299"/>
          <a:ext cx="3429000" cy="495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Today</a:t>
                      </a:r>
                    </a:p>
                  </a:txBody>
                  <a:tcPr/>
                </a:tc>
              </a:tr>
              <a:tr h="522119">
                <a:tc>
                  <a:txBody>
                    <a:bodyPr/>
                    <a:lstStyle/>
                    <a:p>
                      <a:pPr lvl="0"/>
                      <a:r>
                        <a:rPr lang="en-US" sz="2000" b="1" dirty="0" smtClean="0"/>
                        <a:t>Any</a:t>
                      </a:r>
                      <a:r>
                        <a:rPr lang="en-US" sz="2000" b="1" baseline="0" dirty="0" smtClean="0"/>
                        <a:t> Alternate ID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235,493</a:t>
                      </a:r>
                    </a:p>
                  </a:txBody>
                  <a:tcPr anchor="ctr"/>
                </a:tc>
              </a:tr>
              <a:tr h="5714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Sony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129,676</a:t>
                      </a:r>
                      <a:endParaRPr lang="en-US" sz="2000" dirty="0"/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Warner Bros</a:t>
                      </a:r>
                      <a:endParaRPr lang="en-US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47,791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/>
                        <a:t>ISAN</a:t>
                      </a:r>
                      <a:endParaRPr lang="en-US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43,303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lvl="0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IMDb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37,790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lvl="0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IVA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30,128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lvl="0"/>
                      <a:r>
                        <a:rPr lang="en-US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Flixster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29,819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20,931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192207C9-91DC-416C-88E6-AFAA9D24F0E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457323"/>
              </p:ext>
            </p:extLst>
          </p:nvPr>
        </p:nvGraphicFramePr>
        <p:xfrm>
          <a:off x="4882243" y="1534886"/>
          <a:ext cx="3429000" cy="265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71600"/>
              </a:tblGrid>
              <a:tr h="405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Today</a:t>
                      </a:r>
                    </a:p>
                  </a:txBody>
                  <a:tcPr/>
                </a:tc>
              </a:tr>
              <a:tr h="522119"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/>
                        <a:t>Netflix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17,650</a:t>
                      </a:r>
                    </a:p>
                  </a:txBody>
                  <a:tcPr anchor="ctr"/>
                </a:tc>
              </a:tr>
              <a:tr h="57143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TheCinemaSource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12,042</a:t>
                      </a:r>
                      <a:endParaRPr lang="en-US" sz="2000" dirty="0"/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NBC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Universal</a:t>
                      </a:r>
                      <a:endParaRPr lang="en-US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7,775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577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</a:t>
                      </a:r>
                      <a:endParaRPr lang="en-US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2371" y="4659084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Records with a proprietary ID: 212,128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822371" y="5246927"/>
            <a:ext cx="410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Approx 45% of records have at least one external identifier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137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66045"/>
            <a:ext cx="9144000" cy="4640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digital world is here to stay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 are Identifiers essential in a digital world?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EIDR Identifier: a worldwide consortium</a:t>
            </a:r>
          </a:p>
          <a:p>
            <a:pPr marL="0" indent="0">
              <a:buNone/>
            </a:pPr>
            <a:r>
              <a:rPr lang="en-GB" dirty="0" smtClean="0"/>
              <a:t>Technology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Example uses and applications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6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9144000" cy="9144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 An ideal ID registry for the supply </a:t>
            </a:r>
            <a:r>
              <a:rPr lang="en-US" sz="2800" dirty="0">
                <a:latin typeface="Arial" charset="0"/>
              </a:rPr>
              <a:t>c</a:t>
            </a:r>
            <a:r>
              <a:rPr lang="en-US" sz="2800" dirty="0" smtClean="0">
                <a:latin typeface="Arial" charset="0"/>
              </a:rPr>
              <a:t>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9200" y="1782761"/>
            <a:ext cx="2895600" cy="39624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Coverage:  </a:t>
            </a:r>
            <a:r>
              <a:rPr lang="en-US" sz="1400" dirty="0" smtClean="0">
                <a:latin typeface="Arial" charset="0"/>
              </a:rPr>
              <a:t>Ability to generate unique identifiers for all types of digital AV content</a:t>
            </a: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r>
              <a:rPr lang="en-US" sz="14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endParaRPr lang="en-US" sz="1400" b="1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Flexibility</a:t>
            </a:r>
            <a:r>
              <a:rPr lang="en-US" sz="1600" b="1" dirty="0" smtClean="0">
                <a:solidFill>
                  <a:srgbClr val="00B0F0"/>
                </a:solidFill>
                <a:latin typeface="Arial" charset="0"/>
              </a:rPr>
              <a:t>:  </a:t>
            </a:r>
            <a:r>
              <a:rPr lang="en-US" sz="1400" dirty="0" smtClean="0">
                <a:latin typeface="Arial" charset="0"/>
              </a:rPr>
              <a:t>Support wide variety of objects, hierarchies </a:t>
            </a:r>
            <a:r>
              <a:rPr lang="en-US" sz="1400" dirty="0">
                <a:latin typeface="Arial" charset="0"/>
              </a:rPr>
              <a:t>&amp;</a:t>
            </a:r>
            <a:r>
              <a:rPr lang="en-US" sz="1400" dirty="0" smtClean="0">
                <a:latin typeface="Arial" charset="0"/>
              </a:rPr>
              <a:t> relationships between objects</a:t>
            </a: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endParaRPr lang="en-US" sz="1400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Cost-effectiveness:  </a:t>
            </a:r>
            <a:r>
              <a:rPr lang="en-US" sz="1400" dirty="0" smtClean="0">
                <a:latin typeface="Arial" charset="0"/>
              </a:rPr>
              <a:t>Must make economic sense for large volumes</a:t>
            </a: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endParaRPr lang="en-US" sz="1400" b="1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endParaRPr lang="en-US" sz="1400" b="1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38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Interoperability:  </a:t>
            </a:r>
            <a:r>
              <a:rPr lang="en-US" sz="1400" dirty="0" smtClean="0">
                <a:latin typeface="Arial" charset="0"/>
              </a:rPr>
              <a:t>Must be able to interoperate with other registries &amp; IDs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4"/>
          </p:nvPr>
        </p:nvSpPr>
        <p:spPr>
          <a:xfrm>
            <a:off x="5257800" y="1782763"/>
            <a:ext cx="3276600" cy="4541837"/>
          </a:xfrm>
        </p:spPr>
        <p:txBody>
          <a:bodyPr>
            <a:normAutofit/>
          </a:bodyPr>
          <a:lstStyle/>
          <a:p>
            <a:pPr marL="0"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Scalability: </a:t>
            </a:r>
            <a:r>
              <a:rPr lang="en-US" sz="16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Ability to handle very large volumes of registrations and lookups at production level SLAs</a:t>
            </a:r>
            <a:endParaRPr lang="en-US" sz="1600" dirty="0" smtClean="0">
              <a:latin typeface="Arial" charset="0"/>
            </a:endParaRPr>
          </a:p>
          <a:p>
            <a:pPr marL="0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marL="0"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Extensibility: </a:t>
            </a:r>
            <a:r>
              <a:rPr lang="en-US" sz="1400" dirty="0" smtClean="0">
                <a:latin typeface="Arial" charset="0"/>
              </a:rPr>
              <a:t>Can be readily extended to accommodate new types of assets in future</a:t>
            </a:r>
            <a:endParaRPr lang="en-US" sz="1600" dirty="0" smtClean="0">
              <a:latin typeface="Arial" charset="0"/>
            </a:endParaRPr>
          </a:p>
          <a:p>
            <a:pPr marL="0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marL="0"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Value-added Services: 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Must support the ability of vendors to offer value-added services  &amp; applications</a:t>
            </a:r>
            <a:endParaRPr lang="en-US" sz="1600" dirty="0" smtClean="0">
              <a:latin typeface="Arial" charset="0"/>
            </a:endParaRPr>
          </a:p>
          <a:p>
            <a:pPr marL="0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marL="0">
              <a:spcBef>
                <a:spcPct val="0"/>
              </a:spcBef>
              <a:buFont typeface="Arial" charset="0"/>
              <a:buNone/>
            </a:pPr>
            <a:endParaRPr lang="en-US" sz="1600" b="1" dirty="0" smtClean="0">
              <a:solidFill>
                <a:schemeClr val="accent1"/>
              </a:solidFill>
              <a:latin typeface="Arial" charset="0"/>
            </a:endParaRPr>
          </a:p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charset="0"/>
              </a:rPr>
              <a:t>Accessibility</a:t>
            </a:r>
            <a:r>
              <a:rPr lang="en-US" sz="1600" dirty="0" smtClean="0">
                <a:latin typeface="Arial" charset="0"/>
              </a:rPr>
              <a:t>: </a:t>
            </a:r>
            <a:r>
              <a:rPr lang="en-US" sz="1400" dirty="0" smtClean="0">
                <a:latin typeface="Arial" charset="0"/>
              </a:rPr>
              <a:t>Open  search and query access without restrictions. All applications have equal access. Network accessible.</a:t>
            </a:r>
            <a:endParaRPr lang="en-US" sz="1600" dirty="0" smtClean="0">
              <a:latin typeface="Arial" charset="0"/>
            </a:endParaRPr>
          </a:p>
        </p:txBody>
      </p:sp>
      <p:pic>
        <p:nvPicPr>
          <p:cNvPr id="7" name="Picture 39" descr="http://www.dermagraft.com/images/5_reimburse/Dermagraft_Coverage_Ico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1782762"/>
            <a:ext cx="838200" cy="922020"/>
          </a:xfrm>
          <a:prstGeom prst="rect">
            <a:avLst/>
          </a:prstGeom>
          <a:solidFill>
            <a:schemeClr val="accent1"/>
          </a:solidFill>
          <a:effectLst/>
        </p:spPr>
      </p:pic>
      <p:pic>
        <p:nvPicPr>
          <p:cNvPr id="8" name="Picture 37" descr="http://www.fasthosts.com/pics/icons/complete_flexibility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2819400"/>
            <a:ext cx="668215" cy="685800"/>
          </a:xfrm>
          <a:prstGeom prst="rect">
            <a:avLst/>
          </a:prstGeom>
          <a:noFill/>
        </p:spPr>
      </p:pic>
      <p:pic>
        <p:nvPicPr>
          <p:cNvPr id="9" name="Picture 41" descr="http://www.glastic.com/images/icon_cost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3962400"/>
            <a:ext cx="533400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3" descr="http://www.corante.com/apple/images/rendezvous_icon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5057775"/>
            <a:ext cx="663440" cy="581025"/>
          </a:xfrm>
          <a:prstGeom prst="rect">
            <a:avLst/>
          </a:prstGeom>
          <a:noFill/>
        </p:spPr>
      </p:pic>
      <p:pic>
        <p:nvPicPr>
          <p:cNvPr id="11" name="Picture 45" descr="http://www.cityryde.com/wp-content/themes/mp-GB/images/5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1782762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5800" y="3916362"/>
            <a:ext cx="60960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7" descr="http://eu.cityofheroes.com/images/assets/en/powers/increase_range_icon.gi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5800" y="2849562"/>
            <a:ext cx="628650" cy="628650"/>
          </a:xfrm>
          <a:prstGeom prst="rect">
            <a:avLst/>
          </a:prstGeom>
          <a:noFill/>
          <a:effectLst/>
        </p:spPr>
      </p:pic>
      <p:pic>
        <p:nvPicPr>
          <p:cNvPr id="14" name="Picture 49" descr="http://t0.gstatic.com/images?q=tbn:5KY47otWIdl3xM:http://www.euserreviews.com/images/graphics/icons/icon_r2_c31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5800" y="5059362"/>
            <a:ext cx="571500" cy="57150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B6D-B63F-4BAA-AC24-43DE24BA58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3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Basic technical </a:t>
            </a:r>
            <a:r>
              <a:rPr lang="en-US" sz="2800" dirty="0">
                <a:latin typeface="Arial" charset="0"/>
              </a:rPr>
              <a:t>a</a:t>
            </a:r>
            <a:r>
              <a:rPr lang="en-US" sz="2800" dirty="0" smtClean="0">
                <a:latin typeface="Arial" charset="0"/>
              </a:rPr>
              <a:t>pproach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Centralized </a:t>
            </a:r>
            <a:r>
              <a:rPr lang="en-US" sz="1800" dirty="0" smtClean="0">
                <a:latin typeface="Arial" charset="0"/>
              </a:rPr>
              <a:t>registry to guarantee uniqueness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Opaque IDs</a:t>
            </a:r>
          </a:p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Strong focus on metadata </a:t>
            </a:r>
            <a:r>
              <a:rPr lang="en-US" sz="1800" dirty="0" smtClean="0">
                <a:latin typeface="Arial" charset="0"/>
              </a:rPr>
              <a:t>required for unique identification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Metadata fields fine enough to distinguish items from abstract works down to clips, composites, &amp; encodings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Robust hierarchies and relationships flexible enough to cover known and unknown variations</a:t>
            </a:r>
          </a:p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Extensible </a:t>
            </a:r>
            <a:r>
              <a:rPr lang="en-US" sz="1800" dirty="0" smtClean="0">
                <a:latin typeface="Arial" charset="0"/>
              </a:rPr>
              <a:t>to meet new industry requirements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Based on DOI infrastructure</a:t>
            </a:r>
          </a:p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Scalable, automated operations </a:t>
            </a:r>
            <a:r>
              <a:rPr lang="en-US" sz="1800" dirty="0" smtClean="0">
                <a:latin typeface="Arial" charset="0"/>
              </a:rPr>
              <a:t>for efficient supply chain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Based on DOI infrastructure</a:t>
            </a:r>
          </a:p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SDK &amp; other tools </a:t>
            </a:r>
            <a:r>
              <a:rPr lang="en-US" sz="1800" dirty="0" smtClean="0">
                <a:latin typeface="Arial" charset="0"/>
              </a:rPr>
              <a:t>available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UI and DOI proxy for resolutions (you can do a lot with that)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API for more complicated things </a:t>
            </a:r>
          </a:p>
          <a:p>
            <a:pPr>
              <a:buSzPct val="55000"/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Works with standards &amp; specs </a:t>
            </a:r>
            <a:r>
              <a:rPr lang="en-US" sz="1800" dirty="0" smtClean="0">
                <a:latin typeface="Arial" charset="0"/>
              </a:rPr>
              <a:t>from </a:t>
            </a:r>
          </a:p>
          <a:p>
            <a:pPr lvl="1">
              <a:buSzPct val="55000"/>
            </a:pPr>
            <a:r>
              <a:rPr lang="en-US" sz="1400" dirty="0" smtClean="0">
                <a:latin typeface="Arial" charset="0"/>
              </a:rPr>
              <a:t>DOI, EBU, CEN/EFG, Ad-ID, ISRC, ISAN, DDEX, Ultraviolet, EMA, </a:t>
            </a:r>
            <a:r>
              <a:rPr lang="en-US" sz="1400" dirty="0" err="1" smtClean="0">
                <a:latin typeface="Arial" charset="0"/>
              </a:rPr>
              <a:t>CableLabs</a:t>
            </a:r>
            <a:r>
              <a:rPr lang="en-US" sz="1400" dirty="0" smtClean="0">
                <a:latin typeface="Arial" charset="0"/>
              </a:rPr>
              <a:t>, MovieLabs,…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92207C9-91DC-416C-88E6-AFAA9D24F0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06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6663"/>
            <a:ext cx="9144000" cy="600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digital world is here to stay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 are Identifiers essential in a digital world?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EIDR Identifier: a worldwide consortium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Example uses and applications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9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143000" y="1676400"/>
          <a:ext cx="6553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EIDR – enabling scalable content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7400" y="1633756"/>
            <a:ext cx="4953000" cy="2667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200" y="5486400"/>
            <a:ext cx="7391400" cy="762000"/>
          </a:xfrm>
          <a:prstGeom prst="roundRect">
            <a:avLst>
              <a:gd name="adj" fmla="val 24243"/>
            </a:avLst>
          </a:prstGeom>
          <a:solidFill>
            <a:srgbClr val="0076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EIDR provides a common link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unlimited number of value-added services.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0063" y="4259262"/>
            <a:ext cx="1524000" cy="4730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326063" y="4427537"/>
            <a:ext cx="1371600" cy="7461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49463" y="4335462"/>
            <a:ext cx="1371600" cy="9302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801" name="TextBox 27"/>
          <p:cNvSpPr txBox="1">
            <a:spLocks noChangeArrowheads="1"/>
          </p:cNvSpPr>
          <p:nvPr/>
        </p:nvSpPr>
        <p:spPr bwMode="auto">
          <a:xfrm>
            <a:off x="5968593" y="4519147"/>
            <a:ext cx="1062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 smtClean="0">
                <a:cs typeface="Arial" charset="0"/>
              </a:rPr>
              <a:t>Metrics</a:t>
            </a:r>
          </a:p>
          <a:p>
            <a:pPr algn="ctr"/>
            <a:r>
              <a:rPr lang="en-US" sz="1400" dirty="0" smtClean="0">
                <a:cs typeface="Arial" charset="0"/>
              </a:rPr>
              <a:t>&amp; Analytics</a:t>
            </a:r>
            <a:endParaRPr lang="en-US" sz="1400" dirty="0">
              <a:cs typeface="Arial" charset="0"/>
            </a:endParaRPr>
          </a:p>
        </p:txBody>
      </p:sp>
      <p:sp>
        <p:nvSpPr>
          <p:cNvPr id="33802" name="TextBox 28"/>
          <p:cNvSpPr txBox="1">
            <a:spLocks noChangeArrowheads="1"/>
          </p:cNvSpPr>
          <p:nvPr/>
        </p:nvSpPr>
        <p:spPr bwMode="auto">
          <a:xfrm>
            <a:off x="2714625" y="4519613"/>
            <a:ext cx="1089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Ownership</a:t>
            </a:r>
          </a:p>
          <a:p>
            <a:pPr algn="ctr"/>
            <a:r>
              <a:rPr lang="en-US" sz="1400">
                <a:cs typeface="Arial" charset="0"/>
              </a:rPr>
              <a:t>and license</a:t>
            </a:r>
          </a:p>
          <a:p>
            <a:pPr algn="ctr"/>
            <a:r>
              <a:rPr lang="en-US" sz="1400">
                <a:cs typeface="Arial" charset="0"/>
              </a:rPr>
              <a:t>rights</a:t>
            </a:r>
          </a:p>
        </p:txBody>
      </p:sp>
      <p:sp>
        <p:nvSpPr>
          <p:cNvPr id="33803" name="TextBox 29"/>
          <p:cNvSpPr txBox="1">
            <a:spLocks noChangeArrowheads="1"/>
          </p:cNvSpPr>
          <p:nvPr/>
        </p:nvSpPr>
        <p:spPr bwMode="auto">
          <a:xfrm>
            <a:off x="3706813" y="4519613"/>
            <a:ext cx="1487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Contributor</a:t>
            </a:r>
          </a:p>
          <a:p>
            <a:pPr algn="ctr"/>
            <a:r>
              <a:rPr lang="en-US" sz="1400">
                <a:cs typeface="Arial" charset="0"/>
              </a:rPr>
              <a:t>metadata</a:t>
            </a:r>
          </a:p>
          <a:p>
            <a:pPr algn="ctr"/>
            <a:r>
              <a:rPr lang="en-US" sz="1400">
                <a:cs typeface="Arial" charset="0"/>
              </a:rPr>
              <a:t>(cast, crew, etc.)</a:t>
            </a:r>
          </a:p>
        </p:txBody>
      </p:sp>
      <p:sp>
        <p:nvSpPr>
          <p:cNvPr id="33804" name="TextBox 30"/>
          <p:cNvSpPr txBox="1">
            <a:spLocks noChangeArrowheads="1"/>
          </p:cNvSpPr>
          <p:nvPr/>
        </p:nvSpPr>
        <p:spPr bwMode="auto">
          <a:xfrm>
            <a:off x="1893888" y="4505325"/>
            <a:ext cx="63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Offer</a:t>
            </a:r>
          </a:p>
          <a:p>
            <a:pPr algn="ctr"/>
            <a:r>
              <a:rPr lang="en-US" sz="1400">
                <a:cs typeface="Arial" charset="0"/>
              </a:rPr>
              <a:t>terms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4343400" y="4495800"/>
            <a:ext cx="1219200" cy="457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806" name="TextBox 36"/>
          <p:cNvSpPr txBox="1">
            <a:spLocks noChangeArrowheads="1"/>
          </p:cNvSpPr>
          <p:nvPr/>
        </p:nvSpPr>
        <p:spPr bwMode="auto">
          <a:xfrm>
            <a:off x="5084763" y="4443413"/>
            <a:ext cx="8905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Digital</a:t>
            </a:r>
          </a:p>
          <a:p>
            <a:pPr algn="ctr"/>
            <a:r>
              <a:rPr lang="en-US" sz="1400">
                <a:cs typeface="Arial" charset="0"/>
              </a:rPr>
              <a:t>revenue</a:t>
            </a:r>
          </a:p>
          <a:p>
            <a:pPr algn="ctr"/>
            <a:r>
              <a:rPr lang="en-US" sz="1400">
                <a:cs typeface="Arial" charset="0"/>
              </a:rPr>
              <a:t>reporting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7086600" y="2667000"/>
            <a:ext cx="304800" cy="228600"/>
          </a:xfrm>
          <a:prstGeom prst="leftArrow">
            <a:avLst/>
          </a:prstGeom>
          <a:solidFill>
            <a:srgbClr val="ADC9F1"/>
          </a:solidFill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TextBox 32"/>
          <p:cNvSpPr txBox="1">
            <a:spLocks noChangeArrowheads="1"/>
          </p:cNvSpPr>
          <p:nvPr/>
        </p:nvSpPr>
        <p:spPr bwMode="auto">
          <a:xfrm>
            <a:off x="7467600" y="2590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cs typeface="Arial" charset="0"/>
              </a:rPr>
              <a:t>EIDR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219200" y="4114800"/>
            <a:ext cx="6324600" cy="1295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eft Arrow 57"/>
          <p:cNvSpPr/>
          <p:nvPr/>
        </p:nvSpPr>
        <p:spPr>
          <a:xfrm>
            <a:off x="7620000" y="4648200"/>
            <a:ext cx="304800" cy="228600"/>
          </a:xfrm>
          <a:prstGeom prst="leftArrow">
            <a:avLst/>
          </a:prstGeom>
          <a:solidFill>
            <a:srgbClr val="ADC9F1"/>
          </a:solidFill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11" name="Rectangle 58"/>
          <p:cNvSpPr>
            <a:spLocks noChangeArrowheads="1"/>
          </p:cNvSpPr>
          <p:nvPr/>
        </p:nvSpPr>
        <p:spPr bwMode="auto">
          <a:xfrm>
            <a:off x="7848600" y="4114800"/>
            <a:ext cx="1143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Value-added</a:t>
            </a:r>
          </a:p>
          <a:p>
            <a:pPr algn="ctr"/>
            <a:r>
              <a:rPr lang="en-US" sz="1400">
                <a:cs typeface="Arial" charset="0"/>
              </a:rPr>
              <a:t>metadata</a:t>
            </a:r>
          </a:p>
          <a:p>
            <a:pPr algn="ctr"/>
            <a:r>
              <a:rPr lang="en-US" sz="1400">
                <a:cs typeface="Arial" charset="0"/>
              </a:rPr>
              <a:t>and services</a:t>
            </a:r>
          </a:p>
        </p:txBody>
      </p:sp>
      <p:sp>
        <p:nvSpPr>
          <p:cNvPr id="38" name="Slide Number Placeholder 8"/>
          <p:cNvSpPr txBox="1">
            <a:spLocks/>
          </p:cNvSpPr>
          <p:nvPr/>
        </p:nvSpPr>
        <p:spPr>
          <a:xfrm>
            <a:off x="7467600" y="6400800"/>
            <a:ext cx="1524000" cy="288925"/>
          </a:xfrm>
          <a:prstGeom prst="rect">
            <a:avLst/>
          </a:prstGeom>
        </p:spPr>
        <p:txBody>
          <a:bodyPr anchor="ctr"/>
          <a:lstStyle/>
          <a:p>
            <a:pPr algn="r"/>
            <a:fld id="{5492CD26-4D49-4B6F-AE85-DDC209F51748}" type="slidenum">
              <a:rPr lang="en-US" sz="1200">
                <a:solidFill>
                  <a:srgbClr val="898989"/>
                </a:solidFill>
              </a:rPr>
              <a:pPr algn="r"/>
              <a:t>30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/>
          <p:cNvSpPr/>
          <p:nvPr/>
        </p:nvSpPr>
        <p:spPr>
          <a:xfrm>
            <a:off x="228600" y="4098925"/>
            <a:ext cx="8695888" cy="2667000"/>
          </a:xfrm>
          <a:prstGeom prst="rect">
            <a:avLst/>
          </a:prstGeom>
          <a:solidFill>
            <a:srgbClr val="ACD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28600" y="1492085"/>
            <a:ext cx="8686800" cy="625640"/>
          </a:xfrm>
          <a:prstGeom prst="rect">
            <a:avLst/>
          </a:prstGeom>
          <a:solidFill>
            <a:srgbClr val="E3F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228600" y="2193926"/>
            <a:ext cx="8686800" cy="1752599"/>
          </a:xfrm>
          <a:prstGeom prst="rect">
            <a:avLst/>
          </a:prstGeom>
          <a:solidFill>
            <a:srgbClr val="D0EBB7"/>
          </a:solidFill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8" name="Title 2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EIDR movie </a:t>
            </a:r>
            <a:r>
              <a:rPr lang="en-US" dirty="0"/>
              <a:t>h</a:t>
            </a:r>
            <a:r>
              <a:rPr lang="en-US" dirty="0" smtClean="0"/>
              <a:t>ierarchy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228598" y="219392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Editions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(Performances)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hape 9"/>
          <p:cNvCxnSpPr>
            <a:stCxn id="4" idx="2"/>
            <a:endCxn id="5" idx="0"/>
          </p:cNvCxnSpPr>
          <p:nvPr/>
        </p:nvCxnSpPr>
        <p:spPr>
          <a:xfrm rot="5400000">
            <a:off x="3468157" y="1402819"/>
            <a:ext cx="583675" cy="1789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2962275" y="2270125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>
                <a:solidFill>
                  <a:srgbClr val="C00000"/>
                </a:solidFill>
              </a:rPr>
              <a:t>IsEditOf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0494" name="TextBox 24"/>
          <p:cNvSpPr txBox="1">
            <a:spLocks noChangeArrowheads="1"/>
          </p:cNvSpPr>
          <p:nvPr/>
        </p:nvSpPr>
        <p:spPr bwMode="auto">
          <a:xfrm>
            <a:off x="5105400" y="2270125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>
                <a:solidFill>
                  <a:srgbClr val="C00000"/>
                </a:solidFill>
              </a:rPr>
              <a:t>IsEditOf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561038"/>
            <a:ext cx="1384300" cy="44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Movie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97074" y="2589213"/>
            <a:ext cx="1736726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Theatrical</a:t>
            </a:r>
          </a:p>
          <a:p>
            <a:pPr algn="ctr">
              <a:defRPr/>
            </a:pPr>
            <a:r>
              <a:rPr lang="en-US" sz="1200" dirty="0" smtClean="0"/>
              <a:t>(Original Domestic)</a:t>
            </a:r>
          </a:p>
        </p:txBody>
      </p:sp>
      <p:cxnSp>
        <p:nvCxnSpPr>
          <p:cNvPr id="117" name="Elbow Connector 116"/>
          <p:cNvCxnSpPr>
            <a:stCxn id="179" idx="2"/>
          </p:cNvCxnSpPr>
          <p:nvPr/>
        </p:nvCxnSpPr>
        <p:spPr>
          <a:xfrm rot="5400000">
            <a:off x="5426075" y="3306765"/>
            <a:ext cx="700090" cy="1222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" name="Explosion 1 277"/>
          <p:cNvSpPr/>
          <p:nvPr/>
        </p:nvSpPr>
        <p:spPr>
          <a:xfrm>
            <a:off x="5181600" y="3336923"/>
            <a:ext cx="1371600" cy="1981202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4" name="Group 128"/>
          <p:cNvGrpSpPr/>
          <p:nvPr/>
        </p:nvGrpSpPr>
        <p:grpSpPr>
          <a:xfrm>
            <a:off x="2743200" y="4937125"/>
            <a:ext cx="1295400" cy="533400"/>
            <a:chOff x="762000" y="5715001"/>
            <a:chExt cx="1143000" cy="663575"/>
          </a:xfrm>
        </p:grpSpPr>
        <p:sp>
          <p:nvSpPr>
            <p:cNvPr id="145" name="Oval 144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Mezzanine</a:t>
              </a:r>
            </a:p>
            <a:p>
              <a:pPr algn="ctr">
                <a:defRPr/>
              </a:pPr>
              <a:r>
                <a:rPr lang="en-US" sz="1200" dirty="0" smtClean="0"/>
                <a:t>(EN, FR, SP)</a:t>
              </a: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968874" y="2574925"/>
            <a:ext cx="1736726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Director’s Cut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8600" y="1503660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Titles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(Abstractions)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200400" y="3351213"/>
            <a:ext cx="1736726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Home Entertainment Edition </a:t>
            </a:r>
          </a:p>
        </p:txBody>
      </p:sp>
      <p:cxnSp>
        <p:nvCxnSpPr>
          <p:cNvPr id="84" name="Shape 9"/>
          <p:cNvCxnSpPr>
            <a:stCxn id="5" idx="2"/>
            <a:endCxn id="83" idx="0"/>
          </p:cNvCxnSpPr>
          <p:nvPr/>
        </p:nvCxnSpPr>
        <p:spPr>
          <a:xfrm rot="16200000" flipH="1">
            <a:off x="3307556" y="2590006"/>
            <a:ext cx="319088" cy="12033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23"/>
          <p:cNvSpPr txBox="1">
            <a:spLocks noChangeArrowheads="1"/>
          </p:cNvSpPr>
          <p:nvPr/>
        </p:nvSpPr>
        <p:spPr bwMode="auto">
          <a:xfrm>
            <a:off x="3733800" y="2922915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>
                <a:solidFill>
                  <a:srgbClr val="C00000"/>
                </a:solidFill>
              </a:rPr>
              <a:t>IsEditOf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38200" y="3351213"/>
            <a:ext cx="1736726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Theatrical</a:t>
            </a:r>
          </a:p>
          <a:p>
            <a:pPr algn="ctr">
              <a:defRPr/>
            </a:pPr>
            <a:r>
              <a:rPr lang="en-US" sz="1200" dirty="0" smtClean="0"/>
              <a:t>(Regional Release)</a:t>
            </a:r>
          </a:p>
        </p:txBody>
      </p:sp>
      <p:cxnSp>
        <p:nvCxnSpPr>
          <p:cNvPr id="90" name="Shape 9"/>
          <p:cNvCxnSpPr>
            <a:stCxn id="5" idx="2"/>
            <a:endCxn id="89" idx="0"/>
          </p:cNvCxnSpPr>
          <p:nvPr/>
        </p:nvCxnSpPr>
        <p:spPr>
          <a:xfrm rot="5400000">
            <a:off x="2126456" y="2612232"/>
            <a:ext cx="319088" cy="1158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23"/>
          <p:cNvSpPr txBox="1">
            <a:spLocks noChangeArrowheads="1"/>
          </p:cNvSpPr>
          <p:nvPr/>
        </p:nvSpPr>
        <p:spPr bwMode="auto">
          <a:xfrm>
            <a:off x="1285875" y="2879725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>
                <a:solidFill>
                  <a:srgbClr val="C00000"/>
                </a:solidFill>
              </a:rPr>
              <a:t>IsEditOf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98" name="Shape 9"/>
          <p:cNvCxnSpPr>
            <a:stCxn id="83" idx="2"/>
            <a:endCxn id="145" idx="0"/>
          </p:cNvCxnSpPr>
          <p:nvPr/>
        </p:nvCxnSpPr>
        <p:spPr>
          <a:xfrm rot="5400000">
            <a:off x="3158332" y="4026694"/>
            <a:ext cx="1143000" cy="677863"/>
          </a:xfrm>
          <a:prstGeom prst="bentConnector3">
            <a:avLst>
              <a:gd name="adj1" fmla="val 7654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hape 9"/>
          <p:cNvCxnSpPr>
            <a:stCxn id="4" idx="2"/>
            <a:endCxn id="179" idx="0"/>
          </p:cNvCxnSpPr>
          <p:nvPr/>
        </p:nvCxnSpPr>
        <p:spPr>
          <a:xfrm rot="16200000" flipH="1">
            <a:off x="4961200" y="1698887"/>
            <a:ext cx="569387" cy="11826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28600" y="409892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Manifestations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(Digital)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6" name="Group 128"/>
          <p:cNvGrpSpPr/>
          <p:nvPr/>
        </p:nvGrpSpPr>
        <p:grpSpPr>
          <a:xfrm>
            <a:off x="533400" y="5927725"/>
            <a:ext cx="1066800" cy="533400"/>
            <a:chOff x="762000" y="5715001"/>
            <a:chExt cx="1143000" cy="663575"/>
          </a:xfrm>
        </p:grpSpPr>
        <p:sp>
          <p:nvSpPr>
            <p:cNvPr id="107" name="Oval 106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62000" y="5867400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Retailer SD</a:t>
              </a:r>
            </a:p>
            <a:p>
              <a:pPr algn="ctr">
                <a:defRPr/>
              </a:pPr>
              <a:r>
                <a:rPr lang="en-US" sz="1200" dirty="0" smtClean="0"/>
                <a:t>(EN)</a:t>
              </a:r>
            </a:p>
          </p:txBody>
        </p:sp>
      </p:grpSp>
      <p:grpSp>
        <p:nvGrpSpPr>
          <p:cNvPr id="110" name="Group 128"/>
          <p:cNvGrpSpPr/>
          <p:nvPr/>
        </p:nvGrpSpPr>
        <p:grpSpPr>
          <a:xfrm>
            <a:off x="3581400" y="5927725"/>
            <a:ext cx="1371600" cy="533400"/>
            <a:chOff x="762000" y="5715001"/>
            <a:chExt cx="1143000" cy="663575"/>
          </a:xfrm>
        </p:grpSpPr>
        <p:sp>
          <p:nvSpPr>
            <p:cNvPr id="111" name="Oval 110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VOD</a:t>
              </a:r>
            </a:p>
            <a:p>
              <a:pPr algn="ctr">
                <a:defRPr/>
              </a:pPr>
              <a:r>
                <a:rPr lang="en-US" sz="1200" dirty="0" smtClean="0"/>
                <a:t>(EN, FR, SP)</a:t>
              </a:r>
            </a:p>
          </p:txBody>
        </p:sp>
      </p:grpSp>
      <p:cxnSp>
        <p:nvCxnSpPr>
          <p:cNvPr id="113" name="Shape 9"/>
          <p:cNvCxnSpPr>
            <a:stCxn id="145" idx="4"/>
            <a:endCxn id="107" idx="0"/>
          </p:cNvCxnSpPr>
          <p:nvPr/>
        </p:nvCxnSpPr>
        <p:spPr>
          <a:xfrm rot="5400000">
            <a:off x="2000250" y="4537075"/>
            <a:ext cx="457200" cy="2324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hape 9"/>
          <p:cNvCxnSpPr>
            <a:stCxn id="145" idx="4"/>
            <a:endCxn id="111" idx="0"/>
          </p:cNvCxnSpPr>
          <p:nvPr/>
        </p:nvCxnSpPr>
        <p:spPr>
          <a:xfrm rot="16200000" flipH="1">
            <a:off x="3600450" y="5260975"/>
            <a:ext cx="457200" cy="876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2" name="Group 128"/>
          <p:cNvGrpSpPr/>
          <p:nvPr/>
        </p:nvGrpSpPr>
        <p:grpSpPr>
          <a:xfrm>
            <a:off x="1752600" y="5927725"/>
            <a:ext cx="1066800" cy="533400"/>
            <a:chOff x="762000" y="5715001"/>
            <a:chExt cx="1143000" cy="663575"/>
          </a:xfrm>
        </p:grpSpPr>
        <p:sp>
          <p:nvSpPr>
            <p:cNvPr id="130" name="Oval 129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62000" y="5867400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Retailer HD</a:t>
              </a:r>
            </a:p>
            <a:p>
              <a:pPr algn="ctr">
                <a:defRPr/>
              </a:pPr>
              <a:r>
                <a:rPr lang="en-US" sz="1200" dirty="0" smtClean="0"/>
                <a:t>(EN)</a:t>
              </a:r>
            </a:p>
          </p:txBody>
        </p:sp>
      </p:grpSp>
      <p:cxnSp>
        <p:nvCxnSpPr>
          <p:cNvPr id="133" name="Shape 9"/>
          <p:cNvCxnSpPr>
            <a:stCxn id="145" idx="4"/>
            <a:endCxn id="130" idx="0"/>
          </p:cNvCxnSpPr>
          <p:nvPr/>
        </p:nvCxnSpPr>
        <p:spPr>
          <a:xfrm rot="5400000">
            <a:off x="2609850" y="5146675"/>
            <a:ext cx="457200" cy="1104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TextBox 23"/>
          <p:cNvSpPr txBox="1">
            <a:spLocks noChangeArrowheads="1"/>
          </p:cNvSpPr>
          <p:nvPr/>
        </p:nvSpPr>
        <p:spPr bwMode="auto">
          <a:xfrm>
            <a:off x="1349830" y="5416101"/>
            <a:ext cx="14586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IsManifestationOf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35" name="TextBox 23"/>
          <p:cNvSpPr txBox="1">
            <a:spLocks noChangeArrowheads="1"/>
          </p:cNvSpPr>
          <p:nvPr/>
        </p:nvSpPr>
        <p:spPr bwMode="auto">
          <a:xfrm>
            <a:off x="2460171" y="4201438"/>
            <a:ext cx="15784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IsManifestationOf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181600" y="4098925"/>
            <a:ext cx="1295400" cy="457200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Similar Hierarchy</a:t>
            </a:r>
            <a:endParaRPr lang="en-US" sz="1200" dirty="0"/>
          </a:p>
          <a:p>
            <a:pPr algn="ctr">
              <a:defRPr/>
            </a:pPr>
            <a:r>
              <a:rPr lang="en-US" sz="1200" dirty="0" smtClean="0"/>
              <a:t>Here</a:t>
            </a:r>
          </a:p>
        </p:txBody>
      </p:sp>
      <p:grpSp>
        <p:nvGrpSpPr>
          <p:cNvPr id="137" name="Group 128"/>
          <p:cNvGrpSpPr/>
          <p:nvPr/>
        </p:nvGrpSpPr>
        <p:grpSpPr>
          <a:xfrm>
            <a:off x="4343400" y="4937125"/>
            <a:ext cx="1295400" cy="533400"/>
            <a:chOff x="762000" y="5715001"/>
            <a:chExt cx="1143000" cy="663575"/>
          </a:xfrm>
        </p:grpSpPr>
        <p:sp>
          <p:nvSpPr>
            <p:cNvPr id="138" name="Oval 137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62000" y="5823859"/>
              <a:ext cx="1143000" cy="459921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Blu-Ray Disc Image</a:t>
              </a:r>
            </a:p>
          </p:txBody>
        </p:sp>
      </p:grpSp>
      <p:cxnSp>
        <p:nvCxnSpPr>
          <p:cNvPr id="140" name="Shape 9"/>
          <p:cNvCxnSpPr>
            <a:stCxn id="83" idx="2"/>
            <a:endCxn id="138" idx="0"/>
          </p:cNvCxnSpPr>
          <p:nvPr/>
        </p:nvCxnSpPr>
        <p:spPr>
          <a:xfrm rot="16200000" flipH="1">
            <a:off x="3958431" y="3904456"/>
            <a:ext cx="1143000" cy="922337"/>
          </a:xfrm>
          <a:prstGeom prst="bentConnector3">
            <a:avLst>
              <a:gd name="adj1" fmla="val 7654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7226300" y="1978025"/>
            <a:ext cx="1384300" cy="44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Movie Trailer</a:t>
            </a:r>
            <a:endParaRPr lang="en-US" sz="1600" dirty="0"/>
          </a:p>
        </p:txBody>
      </p:sp>
      <p:cxnSp>
        <p:nvCxnSpPr>
          <p:cNvPr id="142" name="Shape 9"/>
          <p:cNvCxnSpPr>
            <a:stCxn id="4" idx="3"/>
            <a:endCxn id="141" idx="1"/>
          </p:cNvCxnSpPr>
          <p:nvPr/>
        </p:nvCxnSpPr>
        <p:spPr>
          <a:xfrm>
            <a:off x="5346700" y="1783288"/>
            <a:ext cx="1879600" cy="416987"/>
          </a:xfrm>
          <a:prstGeom prst="bentConnector3">
            <a:avLst>
              <a:gd name="adj1" fmla="val 50000"/>
            </a:avLst>
          </a:prstGeom>
          <a:ln w="12700" cmpd="sng"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Box 24"/>
          <p:cNvSpPr txBox="1">
            <a:spLocks noChangeArrowheads="1"/>
          </p:cNvSpPr>
          <p:nvPr/>
        </p:nvSpPr>
        <p:spPr bwMode="auto">
          <a:xfrm>
            <a:off x="5562601" y="1508125"/>
            <a:ext cx="129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IsPromotionFor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47" name="Group 128"/>
          <p:cNvGrpSpPr/>
          <p:nvPr/>
        </p:nvGrpSpPr>
        <p:grpSpPr>
          <a:xfrm>
            <a:off x="7272129" y="4937125"/>
            <a:ext cx="1295400" cy="533400"/>
            <a:chOff x="762000" y="5715001"/>
            <a:chExt cx="1143000" cy="663575"/>
          </a:xfrm>
        </p:grpSpPr>
        <p:sp>
          <p:nvSpPr>
            <p:cNvPr id="151" name="Oval 150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Mezzanine</a:t>
              </a:r>
            </a:p>
            <a:p>
              <a:pPr algn="ctr">
                <a:defRPr/>
              </a:pPr>
              <a:r>
                <a:rPr lang="en-US" sz="1200" dirty="0" smtClean="0"/>
                <a:t>(EN, FR, SP)</a:t>
              </a:r>
            </a:p>
          </p:txBody>
        </p:sp>
      </p:grpSp>
      <p:cxnSp>
        <p:nvCxnSpPr>
          <p:cNvPr id="153" name="Shape 9"/>
          <p:cNvCxnSpPr>
            <a:stCxn id="141" idx="2"/>
            <a:endCxn id="151" idx="0"/>
          </p:cNvCxnSpPr>
          <p:nvPr/>
        </p:nvCxnSpPr>
        <p:spPr>
          <a:xfrm rot="16200000" flipH="1">
            <a:off x="6661839" y="3679135"/>
            <a:ext cx="2514600" cy="1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0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219512" y="5502440"/>
            <a:ext cx="8695888" cy="1143000"/>
          </a:xfrm>
          <a:prstGeom prst="rect">
            <a:avLst/>
          </a:prstGeom>
          <a:solidFill>
            <a:srgbClr val="70AF37"/>
          </a:solidFill>
          <a:ln>
            <a:solidFill>
              <a:srgbClr val="5E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369D1B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8600" y="4359440"/>
            <a:ext cx="8695888" cy="1066800"/>
          </a:xfrm>
          <a:prstGeom prst="rect">
            <a:avLst/>
          </a:prstGeom>
          <a:solidFill>
            <a:srgbClr val="8BC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228600" y="3216440"/>
            <a:ext cx="8695888" cy="1066800"/>
          </a:xfrm>
          <a:prstGeom prst="rect">
            <a:avLst/>
          </a:prstGeom>
          <a:solidFill>
            <a:srgbClr val="ACD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28600" y="1524000"/>
            <a:ext cx="8686800" cy="625640"/>
          </a:xfrm>
          <a:prstGeom prst="rect">
            <a:avLst/>
          </a:prstGeom>
          <a:solidFill>
            <a:srgbClr val="E3F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228600" y="2225841"/>
            <a:ext cx="8686800" cy="914399"/>
          </a:xfrm>
          <a:prstGeom prst="rect">
            <a:avLst/>
          </a:prstGeom>
          <a:solidFill>
            <a:srgbClr val="D0EBB7"/>
          </a:solidFill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8" name="Title 2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EIDR episodic </a:t>
            </a:r>
            <a:r>
              <a:rPr lang="en-US" dirty="0"/>
              <a:t>h</a:t>
            </a:r>
            <a:r>
              <a:rPr lang="en-US" dirty="0" smtClean="0"/>
              <a:t>ierarchy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228598" y="2225840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Seasons (Abstractions)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hape 9"/>
          <p:cNvCxnSpPr>
            <a:stCxn id="4" idx="2"/>
            <a:endCxn id="5" idx="0"/>
          </p:cNvCxnSpPr>
          <p:nvPr/>
        </p:nvCxnSpPr>
        <p:spPr>
          <a:xfrm rot="5400000">
            <a:off x="3468157" y="1434734"/>
            <a:ext cx="583675" cy="17891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2962275" y="2302040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IsSeasonOf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0494" name="TextBox 24"/>
          <p:cNvSpPr txBox="1">
            <a:spLocks noChangeArrowheads="1"/>
          </p:cNvSpPr>
          <p:nvPr/>
        </p:nvSpPr>
        <p:spPr bwMode="auto">
          <a:xfrm>
            <a:off x="4572000" y="2302040"/>
            <a:ext cx="10001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IsSeasonOf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592953"/>
            <a:ext cx="1384300" cy="44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Series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97074" y="2621128"/>
            <a:ext cx="1736726" cy="3667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Season 1</a:t>
            </a:r>
          </a:p>
        </p:txBody>
      </p:sp>
      <p:cxnSp>
        <p:nvCxnSpPr>
          <p:cNvPr id="117" name="Elbow Connector 116"/>
          <p:cNvCxnSpPr>
            <a:stCxn id="179" idx="2"/>
          </p:cNvCxnSpPr>
          <p:nvPr/>
        </p:nvCxnSpPr>
        <p:spPr>
          <a:xfrm rot="16200000" flipH="1">
            <a:off x="5380036" y="3186278"/>
            <a:ext cx="623890" cy="3508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" name="Explosion 1 277"/>
          <p:cNvSpPr/>
          <p:nvPr/>
        </p:nvSpPr>
        <p:spPr>
          <a:xfrm>
            <a:off x="5334000" y="3368838"/>
            <a:ext cx="1371600" cy="1981202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1800000" lon="0" rev="0"/>
            </a:camera>
            <a:lightRig rig="threePt" dir="t">
              <a:rot lat="0" lon="0" rev="24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4" name="Group 128"/>
          <p:cNvGrpSpPr/>
          <p:nvPr/>
        </p:nvGrpSpPr>
        <p:grpSpPr>
          <a:xfrm>
            <a:off x="838200" y="5959640"/>
            <a:ext cx="990600" cy="533400"/>
            <a:chOff x="762000" y="5715001"/>
            <a:chExt cx="1143000" cy="663575"/>
          </a:xfrm>
        </p:grpSpPr>
        <p:sp>
          <p:nvSpPr>
            <p:cNvPr id="145" name="Oval 144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Retail EST</a:t>
              </a:r>
            </a:p>
            <a:p>
              <a:pPr algn="ctr">
                <a:defRPr/>
              </a:pPr>
              <a:r>
                <a:rPr lang="en-US" sz="1200" dirty="0" smtClean="0"/>
                <a:t>(EN, FR)</a:t>
              </a: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648200" y="2606840"/>
            <a:ext cx="1736726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Season 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8600" y="153557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Series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(Abstractions)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4" name="Shape 9"/>
          <p:cNvCxnSpPr>
            <a:stCxn id="5" idx="2"/>
            <a:endCxn id="49" idx="0"/>
          </p:cNvCxnSpPr>
          <p:nvPr/>
        </p:nvCxnSpPr>
        <p:spPr>
          <a:xfrm rot="5400000">
            <a:off x="2328069" y="3136272"/>
            <a:ext cx="685800" cy="388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838200" y="3687928"/>
            <a:ext cx="990600" cy="3667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Episode 1</a:t>
            </a:r>
          </a:p>
        </p:txBody>
      </p:sp>
      <p:cxnSp>
        <p:nvCxnSpPr>
          <p:cNvPr id="90" name="Shape 9"/>
          <p:cNvCxnSpPr>
            <a:stCxn id="5" idx="2"/>
            <a:endCxn id="89" idx="0"/>
          </p:cNvCxnSpPr>
          <p:nvPr/>
        </p:nvCxnSpPr>
        <p:spPr>
          <a:xfrm rot="5400000">
            <a:off x="1749425" y="2571916"/>
            <a:ext cx="700088" cy="1531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23"/>
          <p:cNvSpPr txBox="1">
            <a:spLocks noChangeArrowheads="1"/>
          </p:cNvSpPr>
          <p:nvPr/>
        </p:nvSpPr>
        <p:spPr bwMode="auto">
          <a:xfrm>
            <a:off x="2667000" y="3335830"/>
            <a:ext cx="1219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IsEpisopdeOf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98" name="Shape 9"/>
          <p:cNvCxnSpPr>
            <a:stCxn id="77" idx="2"/>
            <a:endCxn id="145" idx="0"/>
          </p:cNvCxnSpPr>
          <p:nvPr/>
        </p:nvCxnSpPr>
        <p:spPr>
          <a:xfrm rot="5400000">
            <a:off x="990600" y="5616740"/>
            <a:ext cx="6858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hape 9"/>
          <p:cNvCxnSpPr>
            <a:stCxn id="4" idx="2"/>
            <a:endCxn id="179" idx="0"/>
          </p:cNvCxnSpPr>
          <p:nvPr/>
        </p:nvCxnSpPr>
        <p:spPr>
          <a:xfrm rot="16200000" flipH="1">
            <a:off x="4800863" y="1891139"/>
            <a:ext cx="569387" cy="8620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28600" y="321197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Episodes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(Abstractions)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TextBox 23"/>
          <p:cNvSpPr txBox="1">
            <a:spLocks noChangeArrowheads="1"/>
          </p:cNvSpPr>
          <p:nvPr/>
        </p:nvSpPr>
        <p:spPr bwMode="auto">
          <a:xfrm>
            <a:off x="2492829" y="5452553"/>
            <a:ext cx="14695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IsManifestationOf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334000" y="4054640"/>
            <a:ext cx="1295400" cy="457200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Similar Hierarchy</a:t>
            </a:r>
            <a:endParaRPr lang="en-US" sz="1200" dirty="0"/>
          </a:p>
          <a:p>
            <a:pPr algn="ctr">
              <a:defRPr/>
            </a:pPr>
            <a:r>
              <a:rPr lang="en-US" sz="1200" dirty="0" smtClean="0"/>
              <a:t>Here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81200" y="3673640"/>
            <a:ext cx="990600" cy="381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Episode2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505200" y="3673640"/>
            <a:ext cx="990600" cy="381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Episode N</a:t>
            </a:r>
          </a:p>
        </p:txBody>
      </p:sp>
      <p:cxnSp>
        <p:nvCxnSpPr>
          <p:cNvPr id="53" name="Shape 9"/>
          <p:cNvCxnSpPr>
            <a:stCxn id="5" idx="2"/>
            <a:endCxn id="52" idx="0"/>
          </p:cNvCxnSpPr>
          <p:nvPr/>
        </p:nvCxnSpPr>
        <p:spPr>
          <a:xfrm rot="16200000" flipH="1">
            <a:off x="3090068" y="2763208"/>
            <a:ext cx="685800" cy="11350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48000" y="3673640"/>
            <a:ext cx="304800" cy="457200"/>
          </a:xfrm>
          <a:prstGeom prst="rect">
            <a:avLst/>
          </a:prstGeom>
          <a:noFill/>
          <a:ln>
            <a:noFill/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" y="435497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Edits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(Performances)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5" name="Shape 9"/>
          <p:cNvCxnSpPr>
            <a:stCxn id="52" idx="2"/>
            <a:endCxn id="87" idx="0"/>
          </p:cNvCxnSpPr>
          <p:nvPr/>
        </p:nvCxnSpPr>
        <p:spPr>
          <a:xfrm rot="5400000">
            <a:off x="3619500" y="4435640"/>
            <a:ext cx="7620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8200" y="4830928"/>
            <a:ext cx="990600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Broadcast Edit</a:t>
            </a:r>
          </a:p>
        </p:txBody>
      </p:sp>
      <p:sp>
        <p:nvSpPr>
          <p:cNvPr id="85" name="TextBox 23"/>
          <p:cNvSpPr txBox="1">
            <a:spLocks noChangeArrowheads="1"/>
          </p:cNvSpPr>
          <p:nvPr/>
        </p:nvSpPr>
        <p:spPr bwMode="auto">
          <a:xfrm>
            <a:off x="2819400" y="4359440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IsEditOf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81200" y="4816640"/>
            <a:ext cx="990600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Broadcast Edit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505200" y="4816640"/>
            <a:ext cx="990600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Broadcast Edit</a:t>
            </a:r>
          </a:p>
        </p:txBody>
      </p:sp>
      <p:cxnSp>
        <p:nvCxnSpPr>
          <p:cNvPr id="91" name="Shape 9"/>
          <p:cNvCxnSpPr>
            <a:stCxn id="89" idx="2"/>
            <a:endCxn id="77" idx="0"/>
          </p:cNvCxnSpPr>
          <p:nvPr/>
        </p:nvCxnSpPr>
        <p:spPr>
          <a:xfrm rot="5400000">
            <a:off x="945356" y="4442784"/>
            <a:ext cx="77628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hape 9"/>
          <p:cNvCxnSpPr>
            <a:stCxn id="49" idx="2"/>
            <a:endCxn id="86" idx="0"/>
          </p:cNvCxnSpPr>
          <p:nvPr/>
        </p:nvCxnSpPr>
        <p:spPr>
          <a:xfrm rot="5400000">
            <a:off x="2095500" y="4435640"/>
            <a:ext cx="7620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6" name="Group 128"/>
          <p:cNvGrpSpPr/>
          <p:nvPr/>
        </p:nvGrpSpPr>
        <p:grpSpPr>
          <a:xfrm>
            <a:off x="1981200" y="5959640"/>
            <a:ext cx="990600" cy="533400"/>
            <a:chOff x="762000" y="5715001"/>
            <a:chExt cx="1143000" cy="663575"/>
          </a:xfrm>
        </p:grpSpPr>
        <p:sp>
          <p:nvSpPr>
            <p:cNvPr id="97" name="Oval 96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Retail EST</a:t>
              </a:r>
            </a:p>
            <a:p>
              <a:pPr algn="ctr">
                <a:defRPr/>
              </a:pPr>
              <a:r>
                <a:rPr lang="en-US" sz="1200" dirty="0" smtClean="0"/>
                <a:t>(EN, FR)</a:t>
              </a:r>
            </a:p>
          </p:txBody>
        </p:sp>
      </p:grpSp>
      <p:grpSp>
        <p:nvGrpSpPr>
          <p:cNvPr id="101" name="Group 128"/>
          <p:cNvGrpSpPr/>
          <p:nvPr/>
        </p:nvGrpSpPr>
        <p:grpSpPr>
          <a:xfrm>
            <a:off x="3505200" y="5959640"/>
            <a:ext cx="990600" cy="533400"/>
            <a:chOff x="762000" y="5715001"/>
            <a:chExt cx="1143000" cy="663575"/>
          </a:xfrm>
        </p:grpSpPr>
        <p:sp>
          <p:nvSpPr>
            <p:cNvPr id="102" name="Oval 101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Retail EST</a:t>
              </a:r>
            </a:p>
            <a:p>
              <a:pPr algn="ctr">
                <a:defRPr/>
              </a:pPr>
              <a:r>
                <a:rPr lang="en-US" sz="1200" dirty="0" smtClean="0"/>
                <a:t>(EN, FR)</a:t>
              </a:r>
            </a:p>
          </p:txBody>
        </p:sp>
      </p:grpSp>
      <p:cxnSp>
        <p:nvCxnSpPr>
          <p:cNvPr id="104" name="Shape 9"/>
          <p:cNvCxnSpPr>
            <a:stCxn id="86" idx="2"/>
            <a:endCxn id="97" idx="0"/>
          </p:cNvCxnSpPr>
          <p:nvPr/>
        </p:nvCxnSpPr>
        <p:spPr>
          <a:xfrm rot="5400000">
            <a:off x="2126456" y="5609596"/>
            <a:ext cx="70008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hape 9"/>
          <p:cNvCxnSpPr>
            <a:stCxn id="87" idx="2"/>
            <a:endCxn id="102" idx="0"/>
          </p:cNvCxnSpPr>
          <p:nvPr/>
        </p:nvCxnSpPr>
        <p:spPr>
          <a:xfrm rot="5400000">
            <a:off x="3650456" y="5609596"/>
            <a:ext cx="70008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226300" y="4130840"/>
            <a:ext cx="10795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Season 2 Trailer</a:t>
            </a:r>
            <a:endParaRPr lang="en-US" sz="1400" dirty="0"/>
          </a:p>
        </p:txBody>
      </p:sp>
      <p:cxnSp>
        <p:nvCxnSpPr>
          <p:cNvPr id="121" name="Shape 9"/>
          <p:cNvCxnSpPr>
            <a:stCxn id="179" idx="3"/>
            <a:endCxn id="120" idx="1"/>
          </p:cNvCxnSpPr>
          <p:nvPr/>
        </p:nvCxnSpPr>
        <p:spPr>
          <a:xfrm>
            <a:off x="6384926" y="2828296"/>
            <a:ext cx="841374" cy="1607344"/>
          </a:xfrm>
          <a:prstGeom prst="bentConnector3">
            <a:avLst>
              <a:gd name="adj1" fmla="val 50000"/>
            </a:avLst>
          </a:prstGeom>
          <a:ln w="12700" cmpd="sng"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24"/>
          <p:cNvSpPr txBox="1">
            <a:spLocks noChangeArrowheads="1"/>
          </p:cNvSpPr>
          <p:nvPr/>
        </p:nvSpPr>
        <p:spPr bwMode="auto">
          <a:xfrm>
            <a:off x="6781800" y="3412030"/>
            <a:ext cx="129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IsPromotionFor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24" name="Group 128"/>
          <p:cNvGrpSpPr/>
          <p:nvPr/>
        </p:nvGrpSpPr>
        <p:grpSpPr>
          <a:xfrm>
            <a:off x="7119729" y="5883440"/>
            <a:ext cx="1295400" cy="533400"/>
            <a:chOff x="762000" y="5715001"/>
            <a:chExt cx="1143000" cy="663575"/>
          </a:xfrm>
        </p:grpSpPr>
        <p:sp>
          <p:nvSpPr>
            <p:cNvPr id="125" name="Oval 124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UGC Upload</a:t>
              </a:r>
            </a:p>
          </p:txBody>
        </p:sp>
      </p:grpSp>
      <p:cxnSp>
        <p:nvCxnSpPr>
          <p:cNvPr id="127" name="Shape 9"/>
          <p:cNvCxnSpPr>
            <a:stCxn id="120" idx="2"/>
            <a:endCxn id="125" idx="0"/>
          </p:cNvCxnSpPr>
          <p:nvPr/>
        </p:nvCxnSpPr>
        <p:spPr>
          <a:xfrm rot="16200000" flipH="1">
            <a:off x="7195239" y="5311250"/>
            <a:ext cx="1143000" cy="13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28600" y="5497975"/>
            <a:ext cx="1828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Manifestations</a:t>
            </a:r>
          </a:p>
          <a:p>
            <a:pPr>
              <a:defRPr/>
            </a:pPr>
            <a:r>
              <a:rPr lang="en-US" sz="1200" b="1" spc="200" dirty="0" smtClean="0">
                <a:solidFill>
                  <a:schemeClr val="bg1">
                    <a:lumMod val="50000"/>
                  </a:schemeClr>
                </a:solidFill>
              </a:rPr>
              <a:t>(Digital)</a:t>
            </a:r>
            <a:endParaRPr lang="en-US" sz="1200" b="1" spc="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724400" y="5288128"/>
            <a:ext cx="1143000" cy="4429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Promotional Clip</a:t>
            </a:r>
          </a:p>
        </p:txBody>
      </p:sp>
      <p:sp>
        <p:nvSpPr>
          <p:cNvPr id="141" name="TextBox 23"/>
          <p:cNvSpPr txBox="1">
            <a:spLocks noChangeArrowheads="1"/>
          </p:cNvSpPr>
          <p:nvPr/>
        </p:nvSpPr>
        <p:spPr bwMode="auto">
          <a:xfrm>
            <a:off x="4572000" y="5012230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IsClipOf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142" name="Shape 9"/>
          <p:cNvCxnSpPr>
            <a:stCxn id="87" idx="3"/>
            <a:endCxn id="132" idx="0"/>
          </p:cNvCxnSpPr>
          <p:nvPr/>
        </p:nvCxnSpPr>
        <p:spPr>
          <a:xfrm>
            <a:off x="4495800" y="5038096"/>
            <a:ext cx="800100" cy="2500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28"/>
          <p:cNvGrpSpPr/>
          <p:nvPr/>
        </p:nvGrpSpPr>
        <p:grpSpPr>
          <a:xfrm>
            <a:off x="4800600" y="5959640"/>
            <a:ext cx="990600" cy="533400"/>
            <a:chOff x="762000" y="5715001"/>
            <a:chExt cx="1143000" cy="663575"/>
          </a:xfrm>
        </p:grpSpPr>
        <p:sp>
          <p:nvSpPr>
            <p:cNvPr id="146" name="Oval 145"/>
            <p:cNvSpPr/>
            <p:nvPr/>
          </p:nvSpPr>
          <p:spPr>
            <a:xfrm>
              <a:off x="762000" y="5715001"/>
              <a:ext cx="1143000" cy="663575"/>
            </a:xfrm>
            <a:prstGeom prst="ellipse">
              <a:avLst/>
            </a:prstGeom>
            <a:ln w="9525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62000" y="5823859"/>
              <a:ext cx="1143000" cy="365124"/>
            </a:xfrm>
            <a:prstGeom prst="rect">
              <a:avLst/>
            </a:prstGeom>
            <a:noFill/>
            <a:ln>
              <a:noFill/>
              <a:prstDash val="lg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Social Upload</a:t>
              </a:r>
            </a:p>
          </p:txBody>
        </p:sp>
      </p:grpSp>
      <p:cxnSp>
        <p:nvCxnSpPr>
          <p:cNvPr id="149" name="Shape 9"/>
          <p:cNvCxnSpPr>
            <a:stCxn id="132" idx="2"/>
            <a:endCxn id="146" idx="0"/>
          </p:cNvCxnSpPr>
          <p:nvPr/>
        </p:nvCxnSpPr>
        <p:spPr>
          <a:xfrm rot="5400000">
            <a:off x="5181600" y="5845340"/>
            <a:ext cx="2286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hape 9"/>
          <p:cNvCxnSpPr>
            <a:stCxn id="52" idx="3"/>
            <a:endCxn id="132" idx="0"/>
          </p:cNvCxnSpPr>
          <p:nvPr/>
        </p:nvCxnSpPr>
        <p:spPr>
          <a:xfrm>
            <a:off x="4495800" y="3864140"/>
            <a:ext cx="800100" cy="1423988"/>
          </a:xfrm>
          <a:prstGeom prst="bentConnector2">
            <a:avLst/>
          </a:prstGeom>
          <a:ln w="12700" cmpd="sng">
            <a:prstDash val="dash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24"/>
          <p:cNvSpPr txBox="1">
            <a:spLocks noChangeArrowheads="1"/>
          </p:cNvSpPr>
          <p:nvPr/>
        </p:nvSpPr>
        <p:spPr bwMode="auto">
          <a:xfrm>
            <a:off x="4495800" y="3564430"/>
            <a:ext cx="129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C00000"/>
                </a:solidFill>
              </a:rPr>
              <a:t>IsPromotionFor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85038" y="5666015"/>
            <a:ext cx="6294167" cy="0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0616" y="5505481"/>
            <a:ext cx="1365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EIDR system API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1785038" y="5813433"/>
            <a:ext cx="6294167" cy="480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EIDR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038" y="3949446"/>
            <a:ext cx="1808614" cy="895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0598" y="3633273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EIDR web console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89345" y="4929987"/>
            <a:ext cx="0" cy="57549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832" y="3949446"/>
            <a:ext cx="1515573" cy="10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6797" y="3431523"/>
            <a:ext cx="118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XML or formatted file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52703" y="4976482"/>
            <a:ext cx="0" cy="57549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857" y="2610560"/>
            <a:ext cx="966063" cy="7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654600" y="2836706"/>
            <a:ext cx="4541704" cy="48054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Member platform and systems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66618" y="3317250"/>
            <a:ext cx="0" cy="57549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865270" y="3320877"/>
            <a:ext cx="1129569" cy="1006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1795" y="3454859"/>
            <a:ext cx="1111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API integration software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75942" y="4327505"/>
            <a:ext cx="0" cy="122447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985193" y="3320877"/>
            <a:ext cx="211111" cy="10066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877939" y="367030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EIDR SDKs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endCxn id="14" idx="1"/>
          </p:cNvCxnSpPr>
          <p:nvPr/>
        </p:nvCxnSpPr>
        <p:spPr>
          <a:xfrm>
            <a:off x="3301351" y="3076978"/>
            <a:ext cx="35324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9888" y="3413203"/>
            <a:ext cx="0" cy="24887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353704" y="732432"/>
            <a:ext cx="83058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How to access the registry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84642" y="1593808"/>
            <a:ext cx="8281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EIDR platform provides multiple methods for creating IDs</a:t>
            </a:r>
          </a:p>
          <a:p>
            <a:r>
              <a:rPr lang="en-US" sz="1600" dirty="0" smtClean="0"/>
              <a:t>And provides flexible solutions and tools to integrate and manage the ID creation process</a:t>
            </a:r>
          </a:p>
          <a:p>
            <a:r>
              <a:rPr lang="en-US" sz="1600" dirty="0" smtClean="0"/>
              <a:t>Same mechanisms exist for query, resolution, </a:t>
            </a:r>
            <a:r>
              <a:rPr lang="en-US" sz="1600" dirty="0" err="1" smtClean="0"/>
              <a:t>modificaiton</a:t>
            </a:r>
            <a:r>
              <a:rPr lang="en-US" sz="1600" dirty="0" smtClean="0"/>
              <a:t>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441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9133"/>
            <a:ext cx="9144000" cy="4640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digital world is here to stay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 are Identifiers essential in a digital world?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EIDR Identifier: a worldwide consortium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pPr marL="0" indent="0">
              <a:buNone/>
            </a:pPr>
            <a:r>
              <a:rPr lang="en-GB" dirty="0" smtClean="0"/>
              <a:t>Example uses and applications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8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685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Standards drive automation which cuts costs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890" y="2388354"/>
            <a:ext cx="8997110" cy="3591710"/>
          </a:xfrm>
        </p:spPr>
        <p:txBody>
          <a:bodyPr>
            <a:noAutofit/>
          </a:bodyPr>
          <a:lstStyle/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Cut ingestion costs</a:t>
            </a:r>
            <a:r>
              <a:rPr lang="en-US" sz="2000" b="1" dirty="0" smtClean="0">
                <a:latin typeface="Arial" charset="0"/>
              </a:rPr>
              <a:t>			</a:t>
            </a:r>
            <a:r>
              <a:rPr lang="en-US" sz="2000" dirty="0" smtClean="0">
                <a:latin typeface="Arial" charset="0"/>
              </a:rPr>
              <a:t>one ID for avails, marketing 						metadata, file delivery; one system 					for all partners</a:t>
            </a:r>
          </a:p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Standardized content discovery</a:t>
            </a:r>
            <a:r>
              <a:rPr lang="en-US" sz="2000" b="1" dirty="0" smtClean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surface EIDR IDs in APIs for easy, 					automated discovery by all apps</a:t>
            </a:r>
          </a:p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Matching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			match once, then never again</a:t>
            </a:r>
          </a:p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Metadata acquisition 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		buy the best data from multiple 						sources with one standard ID</a:t>
            </a:r>
          </a:p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Cross-platform delivery 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	all vendors on every platform talk the 					same ID language</a:t>
            </a:r>
          </a:p>
          <a:p>
            <a:pPr marL="0" indent="0">
              <a:buSzPct val="5500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charset="0"/>
              </a:rPr>
              <a:t>Data roll-up and reporting </a:t>
            </a:r>
            <a:r>
              <a:rPr lang="en-US" sz="2000" dirty="0">
                <a:latin typeface="Arial" charset="0"/>
              </a:rPr>
              <a:t>	</a:t>
            </a:r>
            <a:r>
              <a:rPr lang="en-US" sz="2000" dirty="0" smtClean="0">
                <a:latin typeface="Arial" charset="0"/>
              </a:rPr>
              <a:t>	series/season/episode automatic roll-					ups without manual reconciliation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214080" y="1713818"/>
            <a:ext cx="1234254" cy="42454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Producers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269992" y="1713818"/>
            <a:ext cx="1470303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Programming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565780" y="1713818"/>
            <a:ext cx="1505659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Broadcasting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893774" y="1713818"/>
            <a:ext cx="1383215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MVPDs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115735" y="1713818"/>
            <a:ext cx="1571668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Infrastructure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517558" y="1713818"/>
            <a:ext cx="1285251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Usage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reporting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627896" y="1713818"/>
            <a:ext cx="1383215" cy="42454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Archiving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 will start to see EIDR IDs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49445570"/>
              </p:ext>
            </p:extLst>
          </p:nvPr>
        </p:nvGraphicFramePr>
        <p:xfrm>
          <a:off x="361245" y="1464734"/>
          <a:ext cx="8376356" cy="133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335793" y="2730106"/>
            <a:ext cx="0" cy="372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813" y="2802805"/>
            <a:ext cx="1961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Ratings -MPAA, BBFC</a:t>
            </a:r>
            <a:endParaRPr lang="en-US" sz="1400" dirty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Box office sales –</a:t>
            </a:r>
            <a:r>
              <a:rPr lang="en-US" sz="1400" dirty="0" err="1" smtClean="0"/>
              <a:t>Rentrak</a:t>
            </a:r>
            <a:endParaRPr lang="en-US" sz="1400" dirty="0" smtClean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Archives – BFI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Digital Cinema Packages?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1631" y="2802805"/>
            <a:ext cx="1852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1" indent="-112713">
              <a:buFont typeface="Arial" pitchFamily="34" charset="0"/>
              <a:buChar char="•"/>
            </a:pPr>
            <a:r>
              <a:rPr lang="en-US" sz="1400" dirty="0" err="1" smtClean="0"/>
              <a:t>UltraViolet</a:t>
            </a:r>
            <a:endParaRPr lang="en-US" sz="1400" dirty="0" smtClean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All online retail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MS, Google Play, </a:t>
            </a:r>
            <a:r>
              <a:rPr lang="en-US" sz="1400" dirty="0" err="1" smtClean="0"/>
              <a:t>Vudu</a:t>
            </a:r>
            <a:endParaRPr lang="en-US" sz="1400" dirty="0" smtClean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ML, DEG, EMA specs – avails, metadata, reporting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VOD deliveries to operators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Metadata feeds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Discovery services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Reviews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Home video sales – </a:t>
            </a:r>
            <a:r>
              <a:rPr lang="en-US" sz="1400" dirty="0" err="1" smtClean="0"/>
              <a:t>Rentrak</a:t>
            </a:r>
            <a:r>
              <a:rPr lang="en-US" sz="1400" dirty="0" smtClean="0"/>
              <a:t>, </a:t>
            </a:r>
            <a:r>
              <a:rPr lang="en-US" sz="1400" dirty="0" err="1" smtClean="0"/>
              <a:t>MediaMorph</a:t>
            </a:r>
            <a:endParaRPr lang="en-US" sz="1400" dirty="0" smtClean="0"/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54448" y="2792566"/>
            <a:ext cx="0" cy="366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7781" y="2782820"/>
            <a:ext cx="18453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1" indent="-112713">
              <a:buFont typeface="Arial" pitchFamily="34" charset="0"/>
              <a:buChar char="•"/>
            </a:pPr>
            <a:r>
              <a:rPr lang="en-US" sz="1400" dirty="0"/>
              <a:t>VOD </a:t>
            </a:r>
            <a:r>
              <a:rPr lang="en-US" sz="1400" dirty="0" smtClean="0"/>
              <a:t>work flows</a:t>
            </a:r>
            <a:endParaRPr lang="en-US" sz="1400" dirty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/>
              <a:t>Comcast, TWC, Shaw, Cox</a:t>
            </a:r>
            <a:r>
              <a:rPr lang="en-US" sz="1400" dirty="0" smtClean="0"/>
              <a:t>, Charter, </a:t>
            </a:r>
            <a:r>
              <a:rPr lang="en-US" sz="1400" dirty="0" err="1" smtClean="0"/>
              <a:t>Brighthouse</a:t>
            </a:r>
            <a:r>
              <a:rPr lang="en-US" sz="1400" dirty="0" smtClean="0"/>
              <a:t> </a:t>
            </a:r>
            <a:endParaRPr lang="en-US" sz="1400" dirty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/>
              <a:t>Guide </a:t>
            </a:r>
            <a:r>
              <a:rPr lang="en-US" sz="1400" dirty="0" smtClean="0"/>
              <a:t>data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CableLabs specs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Search &amp; recommendation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Parental ratings</a:t>
            </a:r>
            <a:endParaRPr lang="en-US" sz="1400" dirty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VOD </a:t>
            </a:r>
            <a:r>
              <a:rPr lang="en-US" sz="1400" dirty="0"/>
              <a:t>sales - </a:t>
            </a:r>
            <a:r>
              <a:rPr lang="en-US" sz="1400" dirty="0" err="1"/>
              <a:t>Rentrak</a:t>
            </a:r>
            <a:endParaRPr lang="en-US" sz="1400" dirty="0"/>
          </a:p>
          <a:p>
            <a:pPr marL="285750" lvl="1" indent="-285750">
              <a:buFont typeface="Arial" pitchFamily="34" charset="0"/>
              <a:buChar char="•"/>
            </a:pP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373103" y="2802561"/>
            <a:ext cx="0" cy="365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31446" y="2762835"/>
            <a:ext cx="1845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Nielsen data</a:t>
            </a:r>
            <a:endParaRPr lang="en-US" sz="1400" dirty="0"/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Cross-platform ad/program tracking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Guide data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Cue sheets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Re-broadcast rights collections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BXF, ATSC, EBU, EN metadata mappings</a:t>
            </a:r>
          </a:p>
          <a:p>
            <a:pPr marL="112713" lvl="1" indent="-112713">
              <a:buFont typeface="Arial" pitchFamily="34" charset="0"/>
              <a:buChar char="•"/>
            </a:pPr>
            <a:r>
              <a:rPr lang="en-US" sz="1400" dirty="0" smtClean="0"/>
              <a:t>Int’l TV distribution</a:t>
            </a:r>
            <a:endParaRPr lang="en-US" sz="1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1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55084" cy="1036638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Use Cases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676400"/>
            <a:ext cx="8255085" cy="4449763"/>
          </a:xfrm>
        </p:spPr>
        <p:txBody>
          <a:bodyPr/>
          <a:lstStyle/>
          <a:p>
            <a:r>
              <a:rPr lang="en-US" dirty="0" smtClean="0"/>
              <a:t>Title Management at content producers</a:t>
            </a:r>
          </a:p>
          <a:p>
            <a:r>
              <a:rPr lang="en-US" dirty="0" smtClean="0"/>
              <a:t>Retail distribution</a:t>
            </a:r>
          </a:p>
          <a:p>
            <a:r>
              <a:rPr lang="en-US" dirty="0" smtClean="0"/>
              <a:t>On-demand services</a:t>
            </a:r>
          </a:p>
          <a:p>
            <a:r>
              <a:rPr lang="en-US" dirty="0" smtClean="0"/>
              <a:t>Broadcast</a:t>
            </a:r>
          </a:p>
          <a:p>
            <a:r>
              <a:rPr lang="en-US" dirty="0" smtClean="0"/>
              <a:t>Mapping IDs and metadata across </a:t>
            </a:r>
            <a:r>
              <a:rPr lang="en-US" dirty="0" err="1" smtClean="0"/>
              <a:t>parters</a:t>
            </a:r>
            <a:r>
              <a:rPr lang="en-US" dirty="0" smtClean="0"/>
              <a:t> and suppliers</a:t>
            </a:r>
          </a:p>
          <a:p>
            <a:r>
              <a:rPr lang="en-US" dirty="0" smtClean="0"/>
              <a:t>Measurement, Reporting, and Tracking </a:t>
            </a:r>
          </a:p>
          <a:p>
            <a:r>
              <a:rPr lang="en-US" dirty="0" smtClean="0"/>
              <a:t>Archives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390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642" y="685800"/>
            <a:ext cx="7374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Current Studio Deployment </a:t>
            </a: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UltraViolet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0400" y="1447800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2509" y="1524000"/>
            <a:ext cx="6605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EIDR use:</a:t>
            </a:r>
          </a:p>
          <a:p>
            <a:r>
              <a:rPr lang="en-US" sz="1400" dirty="0" smtClean="0"/>
              <a:t>Studios need to map a physical disc (Blu-ray) to a digital locker account, and associated playback rights.</a:t>
            </a:r>
          </a:p>
          <a:p>
            <a:r>
              <a:rPr lang="en-US" sz="1400" dirty="0" smtClean="0"/>
              <a:t>A retailer or service provider who operates a digital locker wants to distribute, as part of their service, the movies of a specific subscriber, and needs to check the digital locker.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0949" y="3299196"/>
            <a:ext cx="6303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Problem solved: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Uniquely identify a video asset along the digital distribution chain.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Associate particular edit and related CFF files to specific purchased rights.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41148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509" y="4201098"/>
            <a:ext cx="1157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Architecture: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4179064"/>
            <a:ext cx="40477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ROI:</a:t>
            </a:r>
          </a:p>
          <a:p>
            <a:endParaRPr lang="en-US" sz="300" b="1" dirty="0"/>
          </a:p>
          <a:p>
            <a:r>
              <a:rPr lang="en-US" sz="1400" dirty="0" smtClean="0"/>
              <a:t>Incremental revenue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Monetization through matching of physical asset (disc) and digital distribution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2219" y="6103344"/>
            <a:ext cx="1410159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5581" y="5844703"/>
            <a:ext cx="9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EIDR system API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2082811" y="5023691"/>
            <a:ext cx="1817634" cy="451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03309" y="4990719"/>
            <a:ext cx="70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studios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11552" y="5475383"/>
            <a:ext cx="0" cy="6279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277957" y="5249535"/>
            <a:ext cx="738130" cy="22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EIDR SDK</a:t>
            </a:r>
            <a:endParaRPr lang="en-US" sz="1050" dirty="0"/>
          </a:p>
        </p:txBody>
      </p:sp>
      <p:sp>
        <p:nvSpPr>
          <p:cNvPr id="24" name="Rounded Rectangle 23"/>
          <p:cNvSpPr/>
          <p:nvPr/>
        </p:nvSpPr>
        <p:spPr>
          <a:xfrm>
            <a:off x="1142219" y="6250762"/>
            <a:ext cx="1410159" cy="4805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EIDR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66788" y="5475383"/>
            <a:ext cx="0" cy="6279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2120" y="5645611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ID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2166788" y="5668084"/>
            <a:ext cx="1923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Creates, matches, and validates assets uniquely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7149947" y="1524000"/>
            <a:ext cx="816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Examples:</a:t>
            </a:r>
            <a:endParaRPr lang="en-US" sz="1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90198" y="4703065"/>
            <a:ext cx="8258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121" y="4447148"/>
            <a:ext cx="9396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Disc purchase</a:t>
            </a:r>
            <a:endParaRPr lang="en-US" sz="105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082811" y="4703065"/>
            <a:ext cx="8258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86855" y="4436482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UltraViolet</a:t>
            </a:r>
            <a:endParaRPr lang="en-US" sz="105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17331" y="4703065"/>
            <a:ext cx="8258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17331" y="4455890"/>
            <a:ext cx="434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VOD</a:t>
            </a:r>
            <a:endParaRPr lang="en-US" sz="105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72961" y="4690047"/>
            <a:ext cx="2" cy="3006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71647" y="4695903"/>
            <a:ext cx="0" cy="2929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06254" y="4683048"/>
            <a:ext cx="0" cy="2929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186" y="2649160"/>
            <a:ext cx="756557" cy="42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4515" y="3367814"/>
            <a:ext cx="690228" cy="5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587" y="3301585"/>
            <a:ext cx="487583" cy="6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28"/>
          <a:stretch/>
        </p:blipFill>
        <p:spPr bwMode="auto">
          <a:xfrm>
            <a:off x="7071117" y="2929405"/>
            <a:ext cx="1028525" cy="41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16"/>
          <a:stretch/>
        </p:blipFill>
        <p:spPr bwMode="auto">
          <a:xfrm>
            <a:off x="7317695" y="2337009"/>
            <a:ext cx="535368" cy="62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733" y="1955605"/>
            <a:ext cx="1073049" cy="2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0949" y="1533935"/>
            <a:ext cx="745686" cy="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099606" y="5023689"/>
            <a:ext cx="943195" cy="451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23806" y="5458588"/>
            <a:ext cx="0" cy="6279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82810" y="5010556"/>
            <a:ext cx="1123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distributors</a:t>
            </a:r>
            <a:endParaRPr lang="en-US" sz="1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7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381000" y="635238"/>
            <a:ext cx="8305800" cy="578269"/>
          </a:xfrm>
        </p:spPr>
        <p:txBody>
          <a:bodyPr/>
          <a:lstStyle/>
          <a:p>
            <a:r>
              <a:rPr lang="en-US" sz="2800" dirty="0" smtClean="0"/>
              <a:t>Online retail - </a:t>
            </a:r>
            <a:r>
              <a:rPr lang="en-US" sz="2800" dirty="0" err="1" smtClean="0"/>
              <a:t>UltraViolet</a:t>
            </a: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cosystem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" y="2839348"/>
            <a:ext cx="16002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Studio</a:t>
            </a:r>
          </a:p>
          <a:p>
            <a:pPr algn="ctr"/>
            <a:r>
              <a:rPr lang="en-US" sz="1400" dirty="0" smtClean="0"/>
              <a:t>Content Provider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13360" y="1467748"/>
            <a:ext cx="16002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EIDR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56760" y="4515748"/>
            <a:ext cx="1600200" cy="6858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Content Delivery Network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1737360" y="5277748"/>
            <a:ext cx="1600200" cy="6858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Retailer</a:t>
            </a:r>
          </a:p>
          <a:p>
            <a:pPr algn="ctr"/>
            <a:r>
              <a:rPr lang="en-US" sz="1400" dirty="0" smtClean="0"/>
              <a:t>DSP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023360" y="2382148"/>
            <a:ext cx="12954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UltraViolet Coordinator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6995160" y="1467748"/>
            <a:ext cx="9144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Web Portal</a:t>
            </a:r>
            <a:endParaRPr lang="en-US" sz="1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918960" y="3067948"/>
            <a:ext cx="1219200" cy="838200"/>
            <a:chOff x="6918960" y="2743200"/>
            <a:chExt cx="10668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6918960" y="2895600"/>
              <a:ext cx="914400" cy="6858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95160" y="2819400"/>
              <a:ext cx="914400" cy="6858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071360" y="2743200"/>
              <a:ext cx="914400" cy="6858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Retailer</a:t>
              </a:r>
            </a:p>
          </p:txBody>
        </p:sp>
      </p:grpSp>
      <p:sp>
        <p:nvSpPr>
          <p:cNvPr id="4" name="Cloud 3"/>
          <p:cNvSpPr/>
          <p:nvPr/>
        </p:nvSpPr>
        <p:spPr>
          <a:xfrm>
            <a:off x="7528560" y="4744348"/>
            <a:ext cx="1524000" cy="533400"/>
          </a:xfrm>
          <a:prstGeom prst="cloud">
            <a:avLst/>
          </a:prstGeom>
          <a:solidFill>
            <a:srgbClr val="E4E0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Request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5623560" y="5430148"/>
            <a:ext cx="1752600" cy="533400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Fulfillment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7360" y="3321948"/>
            <a:ext cx="406400" cy="406400"/>
          </a:xfrm>
          <a:prstGeom prst="rect">
            <a:avLst/>
          </a:prstGeom>
        </p:spPr>
      </p:pic>
      <p:pic>
        <p:nvPicPr>
          <p:cNvPr id="5" name="Picture 4" descr="MC9004338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160" y="5239648"/>
            <a:ext cx="1447800" cy="1447800"/>
          </a:xfrm>
          <a:prstGeom prst="rect">
            <a:avLst/>
          </a:prstGeom>
        </p:spPr>
      </p:pic>
      <p:cxnSp>
        <p:nvCxnSpPr>
          <p:cNvPr id="29" name="Curved Connector 28"/>
          <p:cNvCxnSpPr>
            <a:stCxn id="13" idx="2"/>
            <a:endCxn id="21" idx="2"/>
          </p:cNvCxnSpPr>
          <p:nvPr/>
        </p:nvCxnSpPr>
        <p:spPr>
          <a:xfrm rot="16200000" flipH="1">
            <a:off x="5245278" y="5313130"/>
            <a:ext cx="495300" cy="272136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3" idx="2"/>
            <a:endCxn id="15" idx="1"/>
          </p:cNvCxnSpPr>
          <p:nvPr/>
        </p:nvCxnSpPr>
        <p:spPr>
          <a:xfrm rot="16200000" flipH="1">
            <a:off x="327660" y="4210948"/>
            <a:ext cx="2095500" cy="723900"/>
          </a:xfrm>
          <a:prstGeom prst="curvedConnector2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61" name="Curved Connector 19460"/>
          <p:cNvCxnSpPr>
            <a:stCxn id="15" idx="3"/>
            <a:endCxn id="13" idx="1"/>
          </p:cNvCxnSpPr>
          <p:nvPr/>
        </p:nvCxnSpPr>
        <p:spPr>
          <a:xfrm flipV="1">
            <a:off x="3337560" y="4858648"/>
            <a:ext cx="1219200" cy="762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84" name="Straight Arrow Connector 19483"/>
          <p:cNvCxnSpPr>
            <a:stCxn id="8" idx="2"/>
            <a:endCxn id="3" idx="0"/>
          </p:cNvCxnSpPr>
          <p:nvPr/>
        </p:nvCxnSpPr>
        <p:spPr>
          <a:xfrm>
            <a:off x="1013460" y="1924948"/>
            <a:ext cx="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94" name="Curved Connector 19493"/>
          <p:cNvCxnSpPr>
            <a:endCxn id="19" idx="3"/>
          </p:cNvCxnSpPr>
          <p:nvPr/>
        </p:nvCxnSpPr>
        <p:spPr>
          <a:xfrm rot="16200000" flipV="1">
            <a:off x="7782268" y="3766741"/>
            <a:ext cx="1260425" cy="548640"/>
          </a:xfrm>
          <a:prstGeom prst="curvedConnector2">
            <a:avLst/>
          </a:prstGeom>
          <a:ln>
            <a:solidFill>
              <a:srgbClr val="F7964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96" name="Curved Connector 19495"/>
          <p:cNvCxnSpPr>
            <a:endCxn id="17" idx="3"/>
          </p:cNvCxnSpPr>
          <p:nvPr/>
        </p:nvCxnSpPr>
        <p:spPr>
          <a:xfrm rot="16200000" flipV="1">
            <a:off x="6873231" y="2961277"/>
            <a:ext cx="2849898" cy="777240"/>
          </a:xfrm>
          <a:prstGeom prst="curvedConnector2">
            <a:avLst/>
          </a:prstGeom>
          <a:ln>
            <a:solidFill>
              <a:srgbClr val="F7964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04" name="Straight Arrow Connector 19503"/>
          <p:cNvCxnSpPr>
            <a:stCxn id="17" idx="1"/>
            <a:endCxn id="13" idx="0"/>
          </p:cNvCxnSpPr>
          <p:nvPr/>
        </p:nvCxnSpPr>
        <p:spPr>
          <a:xfrm flipH="1">
            <a:off x="5356860" y="1924948"/>
            <a:ext cx="1638300" cy="2590800"/>
          </a:xfrm>
          <a:prstGeom prst="straightConnector1">
            <a:avLst/>
          </a:prstGeom>
          <a:ln>
            <a:solidFill>
              <a:srgbClr val="F7964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06" name="Straight Arrow Connector 19505"/>
          <p:cNvCxnSpPr>
            <a:stCxn id="19" idx="1"/>
            <a:endCxn id="13" idx="0"/>
          </p:cNvCxnSpPr>
          <p:nvPr/>
        </p:nvCxnSpPr>
        <p:spPr>
          <a:xfrm flipH="1">
            <a:off x="5356860" y="3410848"/>
            <a:ext cx="1736271" cy="1104900"/>
          </a:xfrm>
          <a:prstGeom prst="straightConnector1">
            <a:avLst/>
          </a:prstGeom>
          <a:ln>
            <a:solidFill>
              <a:srgbClr val="F7964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13" name="TextBox 19512"/>
          <p:cNvSpPr txBox="1"/>
          <p:nvPr/>
        </p:nvSpPr>
        <p:spPr>
          <a:xfrm>
            <a:off x="6163310" y="2092588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Rights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0000" y="2239908"/>
            <a:ext cx="110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Metadata and </a:t>
            </a:r>
            <a:r>
              <a:rPr lang="en-US" sz="1200" b="1" i="1" dirty="0" smtClean="0">
                <a:solidFill>
                  <a:srgbClr val="4F81BD"/>
                </a:solidFill>
              </a:rPr>
              <a:t>EIDR #s</a:t>
            </a:r>
            <a:endParaRPr lang="en-US" sz="1200" b="1" i="1" dirty="0">
              <a:solidFill>
                <a:srgbClr val="4F81BD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75360" y="22297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Registrations and </a:t>
            </a:r>
            <a:r>
              <a:rPr lang="en-US" sz="1200" b="1" i="1" dirty="0" smtClean="0">
                <a:solidFill>
                  <a:srgbClr val="4F81BD"/>
                </a:solidFill>
              </a:rPr>
              <a:t>EIDR #</a:t>
            </a:r>
            <a:endParaRPr lang="en-US" sz="1200" b="1" i="1" dirty="0">
              <a:solidFill>
                <a:srgbClr val="4F81BD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1160" y="6192148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LASP – Locker Access Streaming Provider</a:t>
            </a:r>
          </a:p>
          <a:p>
            <a:r>
              <a:rPr lang="en-US" sz="1050" dirty="0" smtClean="0"/>
              <a:t>DSP – Download Service Provider </a:t>
            </a:r>
            <a:endParaRPr lang="en-US" sz="1050" dirty="0"/>
          </a:p>
        </p:txBody>
      </p:sp>
      <p:sp>
        <p:nvSpPr>
          <p:cNvPr id="99" name="Rounded Rectangle 98"/>
          <p:cNvSpPr/>
          <p:nvPr/>
        </p:nvSpPr>
        <p:spPr>
          <a:xfrm>
            <a:off x="1737360" y="3829948"/>
            <a:ext cx="1600200" cy="685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</a:t>
            </a:r>
          </a:p>
          <a:p>
            <a:pPr algn="ctr"/>
            <a:r>
              <a:rPr lang="en-US" sz="1400" dirty="0" smtClean="0"/>
              <a:t>LASP</a:t>
            </a:r>
            <a:endParaRPr lang="en-US" sz="1400" dirty="0"/>
          </a:p>
        </p:txBody>
      </p:sp>
      <p:cxnSp>
        <p:nvCxnSpPr>
          <p:cNvPr id="100" name="Curved Connector 99"/>
          <p:cNvCxnSpPr>
            <a:stCxn id="3" idx="2"/>
            <a:endCxn id="99" idx="1"/>
          </p:cNvCxnSpPr>
          <p:nvPr/>
        </p:nvCxnSpPr>
        <p:spPr>
          <a:xfrm rot="16200000" flipH="1">
            <a:off x="1051560" y="3487048"/>
            <a:ext cx="647700" cy="723900"/>
          </a:xfrm>
          <a:prstGeom prst="curvedConnector2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13360" y="434810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Metadata, </a:t>
            </a:r>
          </a:p>
          <a:p>
            <a:r>
              <a:rPr lang="en-US" sz="1200" dirty="0" smtClean="0"/>
              <a:t>Video  and </a:t>
            </a:r>
            <a:r>
              <a:rPr lang="en-US" sz="1200" b="1" i="1" dirty="0" smtClean="0">
                <a:solidFill>
                  <a:srgbClr val="4F81BD"/>
                </a:solidFill>
              </a:rPr>
              <a:t>EIDR #s</a:t>
            </a:r>
            <a:endParaRPr lang="en-US" sz="1200" b="1" i="1" dirty="0">
              <a:solidFill>
                <a:srgbClr val="4F81BD"/>
              </a:solidFill>
            </a:endParaRPr>
          </a:p>
        </p:txBody>
      </p:sp>
      <p:cxnSp>
        <p:nvCxnSpPr>
          <p:cNvPr id="103" name="Curved Connector 102"/>
          <p:cNvCxnSpPr>
            <a:stCxn id="99" idx="3"/>
            <a:endCxn id="13" idx="1"/>
          </p:cNvCxnSpPr>
          <p:nvPr/>
        </p:nvCxnSpPr>
        <p:spPr>
          <a:xfrm>
            <a:off x="3337560" y="4172848"/>
            <a:ext cx="1219200" cy="6858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662680" y="4104352"/>
            <a:ext cx="151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Media and </a:t>
            </a:r>
            <a:r>
              <a:rPr lang="en-US" sz="1100" b="1" i="1" dirty="0" smtClean="0">
                <a:solidFill>
                  <a:srgbClr val="4F81BD"/>
                </a:solidFill>
              </a:rPr>
              <a:t>EIDR #s</a:t>
            </a:r>
            <a:endParaRPr lang="en-US" sz="1100" b="1" i="1" dirty="0">
              <a:solidFill>
                <a:srgbClr val="4F81BD"/>
              </a:solidFill>
            </a:endParaRPr>
          </a:p>
        </p:txBody>
      </p:sp>
      <p:cxnSp>
        <p:nvCxnSpPr>
          <p:cNvPr id="71" name="Curved Connector 70"/>
          <p:cNvCxnSpPr>
            <a:stCxn id="3" idx="3"/>
            <a:endCxn id="16" idx="1"/>
          </p:cNvCxnSpPr>
          <p:nvPr/>
        </p:nvCxnSpPr>
        <p:spPr>
          <a:xfrm flipV="1">
            <a:off x="1813560" y="2686948"/>
            <a:ext cx="2209800" cy="495300"/>
          </a:xfrm>
          <a:prstGeom prst="curvedConnector3">
            <a:avLst>
              <a:gd name="adj1" fmla="val 50000"/>
            </a:avLst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1813560" y="3753748"/>
            <a:ext cx="1600200" cy="685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Vudu</a:t>
            </a:r>
            <a:endParaRPr lang="en-US" sz="1400" dirty="0" smtClean="0"/>
          </a:p>
          <a:p>
            <a:pPr algn="ctr"/>
            <a:r>
              <a:rPr lang="en-US" sz="1400" dirty="0" smtClean="0"/>
              <a:t>LASP</a:t>
            </a:r>
            <a:endParaRPr lang="en-US" sz="1400" dirty="0"/>
          </a:p>
        </p:txBody>
      </p:sp>
      <p:sp>
        <p:nvSpPr>
          <p:cNvPr id="85" name="Rounded Rectangle 84"/>
          <p:cNvSpPr/>
          <p:nvPr/>
        </p:nvSpPr>
        <p:spPr>
          <a:xfrm>
            <a:off x="1889760" y="3677548"/>
            <a:ext cx="1600200" cy="685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Streaming</a:t>
            </a:r>
          </a:p>
          <a:p>
            <a:pPr algn="ctr"/>
            <a:r>
              <a:rPr lang="en-US" sz="1400" dirty="0" smtClean="0"/>
              <a:t>(LASP)</a:t>
            </a:r>
            <a:endParaRPr lang="en-US" sz="1400" dirty="0"/>
          </a:p>
        </p:txBody>
      </p:sp>
      <p:sp>
        <p:nvSpPr>
          <p:cNvPr id="86" name="Rounded Rectangle 85"/>
          <p:cNvSpPr/>
          <p:nvPr/>
        </p:nvSpPr>
        <p:spPr>
          <a:xfrm>
            <a:off x="1813560" y="5201548"/>
            <a:ext cx="1600200" cy="6858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Retailer</a:t>
            </a:r>
          </a:p>
          <a:p>
            <a:pPr algn="ctr"/>
            <a:r>
              <a:rPr lang="en-US" sz="1400" dirty="0" smtClean="0"/>
              <a:t>DSP</a:t>
            </a:r>
            <a:endParaRPr lang="en-US" sz="1400" dirty="0"/>
          </a:p>
        </p:txBody>
      </p:sp>
      <p:sp>
        <p:nvSpPr>
          <p:cNvPr id="87" name="Rounded Rectangle 86"/>
          <p:cNvSpPr/>
          <p:nvPr/>
        </p:nvSpPr>
        <p:spPr>
          <a:xfrm>
            <a:off x="1889760" y="5125348"/>
            <a:ext cx="1600200" cy="6858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Download</a:t>
            </a:r>
          </a:p>
          <a:p>
            <a:pPr algn="ctr"/>
            <a:r>
              <a:rPr lang="en-US" sz="1400" dirty="0" smtClean="0"/>
              <a:t>(DSP/Retailer)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733800" y="5432326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Media and </a:t>
            </a:r>
            <a:r>
              <a:rPr lang="en-US" sz="1100" b="1" i="1" dirty="0" smtClean="0">
                <a:solidFill>
                  <a:srgbClr val="4F81BD"/>
                </a:solidFill>
              </a:rPr>
              <a:t>EIDR #s</a:t>
            </a:r>
            <a:endParaRPr lang="en-US" sz="1100" b="1" i="1" dirty="0">
              <a:solidFill>
                <a:srgbClr val="4F81BD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18760" y="174714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Metadata &amp; Rights Tokens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cxnSp>
        <p:nvCxnSpPr>
          <p:cNvPr id="124" name="Curved Connector 123"/>
          <p:cNvCxnSpPr>
            <a:stCxn id="16" idx="3"/>
            <a:endCxn id="17" idx="1"/>
          </p:cNvCxnSpPr>
          <p:nvPr/>
        </p:nvCxnSpPr>
        <p:spPr>
          <a:xfrm flipV="1">
            <a:off x="5318760" y="1924948"/>
            <a:ext cx="1676400" cy="762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6" idx="3"/>
            <a:endCxn id="19" idx="1"/>
          </p:cNvCxnSpPr>
          <p:nvPr/>
        </p:nvCxnSpPr>
        <p:spPr>
          <a:xfrm>
            <a:off x="5318760" y="2686948"/>
            <a:ext cx="1774371" cy="7239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 rot="10800000" flipV="1">
            <a:off x="5318760" y="1772548"/>
            <a:ext cx="1676400" cy="762000"/>
          </a:xfrm>
          <a:prstGeom prst="curved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/>
          <p:nvPr/>
        </p:nvCxnSpPr>
        <p:spPr>
          <a:xfrm rot="10800000">
            <a:off x="5318760" y="2839348"/>
            <a:ext cx="1676400" cy="762000"/>
          </a:xfrm>
          <a:prstGeom prst="curved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5090160" y="299174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Metadata &amp; Rights Tokens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360160" y="3057872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Rights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analog to digital transition is here to stay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97" y="3200400"/>
            <a:ext cx="3028403" cy="2819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1619" y="146506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analog broadcast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978224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black &amp; white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3210937"/>
            <a:ext cx="2209800" cy="2808863"/>
          </a:xfrm>
          <a:prstGeom prst="rect">
            <a:avLst/>
          </a:prstGeom>
          <a:gradFill flip="none" rotWithShape="1">
            <a:gsLst>
              <a:gs pos="0">
                <a:srgbClr val="FE2F2A"/>
              </a:gs>
              <a:gs pos="84000">
                <a:srgbClr val="FE0AED"/>
              </a:gs>
              <a:gs pos="69000">
                <a:srgbClr val="3B05FF"/>
              </a:gs>
              <a:gs pos="52000">
                <a:srgbClr val="0EE7FE"/>
              </a:gs>
              <a:gs pos="35000">
                <a:srgbClr val="16FE32"/>
              </a:gs>
              <a:gs pos="17000">
                <a:srgbClr val="EDFD23"/>
              </a:gs>
              <a:gs pos="100000">
                <a:srgbClr val="FF1D2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7003" y="1967627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9316" y="146506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digital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9011" y="182844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Broadcast multi-channel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98328" y="1828443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 </a:t>
            </a:r>
          </a:p>
          <a:p>
            <a:r>
              <a:rPr lang="en-US" sz="1400" dirty="0" smtClean="0"/>
              <a:t>demand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88928" y="183898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</a:t>
            </a:r>
          </a:p>
          <a:p>
            <a:r>
              <a:rPr lang="en-US" sz="1400" dirty="0" smtClean="0"/>
              <a:t>screen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6921" y="604545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2010+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4773" y="60454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2000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099" y="60454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1990s</a:t>
            </a:r>
            <a:endParaRPr lang="en-US" sz="1800" dirty="0"/>
          </a:p>
        </p:txBody>
      </p:sp>
      <p:sp>
        <p:nvSpPr>
          <p:cNvPr id="19" name="Pentagon 18"/>
          <p:cNvSpPr/>
          <p:nvPr/>
        </p:nvSpPr>
        <p:spPr>
          <a:xfrm>
            <a:off x="228600" y="2286357"/>
            <a:ext cx="6762204" cy="298847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Analog spectrum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273621" y="2585204"/>
            <a:ext cx="1840019" cy="3048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MPEG transport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692950" y="2901434"/>
            <a:ext cx="1451050" cy="3048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IP transport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22" name="Picture 2" descr="http://us.123rf.com/400wm/400/400/neotakezo/neotakezo1008/neotakezo100800032/7551901-wall-of-tv-screens-showing-winter-snow-and-ice-themed-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95" b="16697"/>
          <a:stretch/>
        </p:blipFill>
        <p:spPr bwMode="auto">
          <a:xfrm>
            <a:off x="5482407" y="3210937"/>
            <a:ext cx="1451793" cy="28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giant-interactive.com/blog/wp-content/uploads/2012/09/vo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013" y="3783330"/>
            <a:ext cx="843915" cy="70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10400" y="4790747"/>
            <a:ext cx="890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B05FF"/>
                </a:solidFill>
                <a:latin typeface="Arial Black" pitchFamily="34" charset="0"/>
              </a:rPr>
              <a:t>DVR</a:t>
            </a:r>
            <a:endParaRPr lang="en-US" dirty="0">
              <a:solidFill>
                <a:srgbClr val="3B05FF"/>
              </a:solidFill>
              <a:latin typeface="Arial Black" pitchFamily="34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7" r="23818"/>
          <a:stretch/>
        </p:blipFill>
        <p:spPr bwMode="auto">
          <a:xfrm>
            <a:off x="8016596" y="3336131"/>
            <a:ext cx="52679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66" r="21132"/>
          <a:stretch/>
        </p:blipFill>
        <p:spPr bwMode="auto">
          <a:xfrm>
            <a:off x="8709660" y="3554569"/>
            <a:ext cx="289560" cy="5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0" r="16933"/>
          <a:stretch/>
        </p:blipFill>
        <p:spPr bwMode="auto">
          <a:xfrm>
            <a:off x="7997491" y="4050654"/>
            <a:ext cx="389916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19" y="5236475"/>
            <a:ext cx="811381" cy="7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68290"/>
            <a:ext cx="5381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7317" y="5000020"/>
            <a:ext cx="738557" cy="5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491" y="5612146"/>
            <a:ext cx="986489" cy="4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3968" y="4300607"/>
            <a:ext cx="548187" cy="58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8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Use Case – Electronic sell-though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648200"/>
          </a:xfrm>
        </p:spPr>
        <p:txBody>
          <a:bodyPr>
            <a:noAutofit/>
          </a:bodyPr>
          <a:lstStyle/>
          <a:p>
            <a:r>
              <a:rPr lang="en-US" dirty="0"/>
              <a:t>EIDR engaged Cognizant to develop an independent case study to capture the benefits of a pilot implementation of the EIDR </a:t>
            </a:r>
            <a:r>
              <a:rPr lang="en-US" dirty="0" smtClean="0"/>
              <a:t>number </a:t>
            </a:r>
            <a:r>
              <a:rPr lang="en-US" dirty="0"/>
              <a:t>between Warner Bros. and Microsoft.  </a:t>
            </a:r>
            <a:endParaRPr lang="en-US" dirty="0" smtClean="0"/>
          </a:p>
          <a:p>
            <a:r>
              <a:rPr lang="en-US" dirty="0" smtClean="0"/>
              <a:t>EIDR number </a:t>
            </a:r>
            <a:r>
              <a:rPr lang="en-US" dirty="0"/>
              <a:t>was integrated across the content ordering and delivery </a:t>
            </a:r>
            <a:r>
              <a:rPr lang="en-US" dirty="0" smtClean="0"/>
              <a:t>workflows, and </a:t>
            </a:r>
            <a:r>
              <a:rPr lang="en-US" dirty="0"/>
              <a:t>sales and royalty reporting for theatrical titles sold on </a:t>
            </a:r>
            <a:r>
              <a:rPr lang="en-US" dirty="0" smtClean="0"/>
              <a:t>Xbox.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Benefits </a:t>
            </a:r>
            <a:r>
              <a:rPr lang="en-US" dirty="0"/>
              <a:t>were identified and measured with total estimated direct savings of 650 </a:t>
            </a:r>
            <a:r>
              <a:rPr lang="en-US" dirty="0" smtClean="0"/>
              <a:t>employee-hours</a:t>
            </a:r>
            <a:r>
              <a:rPr lang="en-US" dirty="0"/>
              <a:t>/</a:t>
            </a:r>
            <a:r>
              <a:rPr lang="en-US" dirty="0" smtClean="0"/>
              <a:t>year for integration with a single partner, </a:t>
            </a:r>
            <a:r>
              <a:rPr lang="en-US" dirty="0"/>
              <a:t>and </a:t>
            </a:r>
            <a:r>
              <a:rPr lang="en-US" dirty="0" smtClean="0"/>
              <a:t>added savings realized with every partner added to this work flow.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1/31/2013</a:t>
            </a:r>
            <a:endParaRPr lang="en-US"/>
          </a:p>
        </p:txBody>
      </p:sp>
      <p:pic>
        <p:nvPicPr>
          <p:cNvPr id="6" name="Picture 6" descr="https://encrypted-tbn0.google.com/images?q=tbn:ANd9GcQrdGA0unaq0d2y0Zqhnhoza-l6YdJsEtWrktK-Cs4PS-NmX5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943" y="653143"/>
            <a:ext cx="1011046" cy="538348"/>
          </a:xfrm>
          <a:prstGeom prst="rect">
            <a:avLst/>
          </a:prstGeom>
          <a:noFill/>
        </p:spPr>
      </p:pic>
      <p:pic>
        <p:nvPicPr>
          <p:cNvPr id="7" name="Picture 6" descr="Tech Ops _web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8515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277797"/>
              </p:ext>
            </p:extLst>
          </p:nvPr>
        </p:nvGraphicFramePr>
        <p:xfrm>
          <a:off x="3303270" y="1498986"/>
          <a:ext cx="5530244" cy="4802623"/>
        </p:xfrm>
        <a:graphic>
          <a:graphicData uri="http://schemas.openxmlformats.org/presentationml/2006/ole">
            <p:oleObj spid="_x0000_s1223" r:id="rId4" imgW="6006724" imgH="6284324" progId="Visio.Drawing.11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37082"/>
            <a:ext cx="8991600" cy="623778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sz="2800" dirty="0" smtClean="0"/>
              <a:t>Online retail - Warner Bros &amp; Xbox Live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23964" y="4956970"/>
            <a:ext cx="2892190" cy="1287490"/>
          </a:xfrm>
          <a:prstGeom prst="roundRect">
            <a:avLst>
              <a:gd name="adj" fmla="val 128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eaLnBrk="0" hangingPunct="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Benefits Identified</a:t>
            </a:r>
            <a:endParaRPr lang="en-US" sz="1600" b="0" kern="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marL="231775" lvl="0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Reduction in QC efforts</a:t>
            </a:r>
          </a:p>
          <a:p>
            <a:pPr marL="231775" lvl="0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Reduction in customer queries</a:t>
            </a:r>
          </a:p>
          <a:p>
            <a:pPr marL="231775" lvl="0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Improved reporting / invoicing capabilities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23964" y="1608219"/>
            <a:ext cx="2892190" cy="3262135"/>
          </a:xfrm>
          <a:prstGeom prst="roundRect">
            <a:avLst>
              <a:gd name="adj" fmla="val 128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 eaLnBrk="0" hangingPunct="0">
              <a:spcBef>
                <a:spcPct val="20000"/>
              </a:spcBef>
              <a:buClr>
                <a:sysClr val="windowText" lastClr="000000"/>
              </a:buClr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Integration Points</a:t>
            </a:r>
            <a:endParaRPr lang="en-US" sz="1600" b="0" kern="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marL="231775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WB’s MSB metadata management system to the EIDR directory.  Requests and </a:t>
            </a:r>
            <a:r>
              <a:rPr lang="en-US" sz="1400" b="0" kern="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applies new EIDR #’s to WB titles.</a:t>
            </a:r>
          </a:p>
          <a:p>
            <a:pPr marL="231775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WB’s MSB system to the Avails system (RRTS) to provide the EIDR # on avails titles</a:t>
            </a:r>
          </a:p>
          <a:p>
            <a:pPr marL="688975" lvl="1" indent="-231775" eaLnBrk="0" hangingPunct="0"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§"/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Facilitating Microsoft reporting back to WB with EIDR detail</a:t>
            </a:r>
          </a:p>
        </p:txBody>
      </p:sp>
      <p:sp>
        <p:nvSpPr>
          <p:cNvPr id="24" name="Heptagon 23"/>
          <p:cNvSpPr/>
          <p:nvPr/>
        </p:nvSpPr>
        <p:spPr bwMode="auto">
          <a:xfrm>
            <a:off x="4731338" y="2082990"/>
            <a:ext cx="313898" cy="313899"/>
          </a:xfrm>
          <a:prstGeom prst="hep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2" charset="-128"/>
                <a:cs typeface="Calibri" pitchFamily="34" charset="0"/>
              </a:rPr>
              <a:t>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2" charset="-128"/>
              <a:cs typeface="Calibri" pitchFamily="34" charset="0"/>
            </a:endParaRPr>
          </a:p>
        </p:txBody>
      </p:sp>
      <p:sp>
        <p:nvSpPr>
          <p:cNvPr id="25" name="Heptagon 24"/>
          <p:cNvSpPr/>
          <p:nvPr/>
        </p:nvSpPr>
        <p:spPr bwMode="auto">
          <a:xfrm>
            <a:off x="4731338" y="3144863"/>
            <a:ext cx="313898" cy="313899"/>
          </a:xfrm>
          <a:prstGeom prst="hep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2" charset="-128"/>
                <a:cs typeface="Calibri" pitchFamily="34" charset="0"/>
              </a:rPr>
              <a:t>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2" charset="-128"/>
              <a:cs typeface="Calibri" pitchFamily="34" charset="0"/>
            </a:endParaRPr>
          </a:p>
        </p:txBody>
      </p:sp>
      <p:sp>
        <p:nvSpPr>
          <p:cNvPr id="26" name="Heptagon 25"/>
          <p:cNvSpPr/>
          <p:nvPr/>
        </p:nvSpPr>
        <p:spPr bwMode="auto">
          <a:xfrm>
            <a:off x="264655" y="2551335"/>
            <a:ext cx="236563" cy="254755"/>
          </a:xfrm>
          <a:prstGeom prst="hep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2" charset="-128"/>
                <a:cs typeface="Calibri" pitchFamily="34" charset="0"/>
              </a:rPr>
              <a:t>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2" charset="-128"/>
              <a:cs typeface="Calibri" pitchFamily="34" charset="0"/>
            </a:endParaRPr>
          </a:p>
        </p:txBody>
      </p:sp>
      <p:sp>
        <p:nvSpPr>
          <p:cNvPr id="27" name="Heptagon 26"/>
          <p:cNvSpPr/>
          <p:nvPr/>
        </p:nvSpPr>
        <p:spPr bwMode="auto">
          <a:xfrm>
            <a:off x="212507" y="3462458"/>
            <a:ext cx="236563" cy="254755"/>
          </a:xfrm>
          <a:prstGeom prst="hep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-12" charset="-128"/>
                <a:cs typeface="Calibri" pitchFamily="34" charset="0"/>
              </a:rPr>
              <a:t>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2" charset="-128"/>
              <a:cs typeface="Calibri" pitchFamily="34" charset="0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1849620" y="4999795"/>
            <a:ext cx="328429" cy="30789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4809145" y="5513653"/>
            <a:ext cx="328429" cy="30789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809143" y="3827629"/>
            <a:ext cx="328429" cy="30789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7126719" y="4292696"/>
            <a:ext cx="328429" cy="307896"/>
          </a:xfrm>
          <a:prstGeom prst="star5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2" charset="0"/>
              <a:ea typeface="ＭＳ Ｐゴシック" pitchFamily="-12" charset="-128"/>
              <a:cs typeface="ＭＳ Ｐゴシック" pitchFamily="-12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fld id="{192207C9-91DC-416C-88E6-AFAA9D24F0EB}" type="slidenum">
              <a:rPr lang="en-US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7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1" y="498143"/>
            <a:ext cx="8255084" cy="959909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ideo</a:t>
            </a:r>
            <a:r>
              <a:rPr lang="en-US" sz="2800" dirty="0" smtClean="0">
                <a:solidFill>
                  <a:schemeClr val="bg1"/>
                </a:solidFill>
              </a:rPr>
              <a:t> O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D</a:t>
            </a:r>
            <a:r>
              <a:rPr lang="en-US" sz="2800" dirty="0" smtClean="0">
                <a:solidFill>
                  <a:srgbClr val="FF0000"/>
                </a:solidFill>
              </a:rPr>
              <a:t>emand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Service Provider’s view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7492924">
            <a:off x="3411913" y="2829519"/>
            <a:ext cx="1350700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276599" y="1930988"/>
            <a:ext cx="2117429" cy="1066811"/>
          </a:xfrm>
          <a:custGeom>
            <a:avLst/>
            <a:gdLst>
              <a:gd name="connsiteX0" fmla="*/ 0 w 2117429"/>
              <a:gd name="connsiteY0" fmla="*/ 106681 h 1066811"/>
              <a:gd name="connsiteX1" fmla="*/ 106681 w 2117429"/>
              <a:gd name="connsiteY1" fmla="*/ 0 h 1066811"/>
              <a:gd name="connsiteX2" fmla="*/ 2010748 w 2117429"/>
              <a:gd name="connsiteY2" fmla="*/ 0 h 1066811"/>
              <a:gd name="connsiteX3" fmla="*/ 2117429 w 2117429"/>
              <a:gd name="connsiteY3" fmla="*/ 106681 h 1066811"/>
              <a:gd name="connsiteX4" fmla="*/ 2117429 w 2117429"/>
              <a:gd name="connsiteY4" fmla="*/ 960130 h 1066811"/>
              <a:gd name="connsiteX5" fmla="*/ 2010748 w 2117429"/>
              <a:gd name="connsiteY5" fmla="*/ 1066811 h 1066811"/>
              <a:gd name="connsiteX6" fmla="*/ 106681 w 2117429"/>
              <a:gd name="connsiteY6" fmla="*/ 1066811 h 1066811"/>
              <a:gd name="connsiteX7" fmla="*/ 0 w 2117429"/>
              <a:gd name="connsiteY7" fmla="*/ 960130 h 1066811"/>
              <a:gd name="connsiteX8" fmla="*/ 0 w 2117429"/>
              <a:gd name="connsiteY8" fmla="*/ 106681 h 106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7429" h="1066811">
                <a:moveTo>
                  <a:pt x="0" y="106681"/>
                </a:moveTo>
                <a:cubicBezTo>
                  <a:pt x="0" y="47763"/>
                  <a:pt x="47763" y="0"/>
                  <a:pt x="106681" y="0"/>
                </a:cubicBezTo>
                <a:lnTo>
                  <a:pt x="2010748" y="0"/>
                </a:lnTo>
                <a:cubicBezTo>
                  <a:pt x="2069666" y="0"/>
                  <a:pt x="2117429" y="47763"/>
                  <a:pt x="2117429" y="106681"/>
                </a:cubicBezTo>
                <a:lnTo>
                  <a:pt x="2117429" y="960130"/>
                </a:lnTo>
                <a:cubicBezTo>
                  <a:pt x="2117429" y="1019048"/>
                  <a:pt x="2069666" y="1066811"/>
                  <a:pt x="2010748" y="1066811"/>
                </a:cubicBezTo>
                <a:lnTo>
                  <a:pt x="106681" y="1066811"/>
                </a:lnTo>
                <a:cubicBezTo>
                  <a:pt x="47763" y="1066811"/>
                  <a:pt x="0" y="1019048"/>
                  <a:pt x="0" y="960130"/>
                </a:cubicBezTo>
                <a:lnTo>
                  <a:pt x="0" y="10668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586" tIns="84586" rIns="84586" bIns="8458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u="sng" kern="1200" dirty="0" err="1" smtClean="0"/>
              <a:t>Rovi</a:t>
            </a:r>
            <a:endParaRPr lang="en-US" sz="2800" u="sng" kern="1200" dirty="0" smtClean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Rovi</a:t>
            </a:r>
            <a:r>
              <a:rPr lang="en-US" sz="2400" kern="1200" dirty="0" smtClean="0"/>
              <a:t> ID+EIDR</a:t>
            </a:r>
            <a:endParaRPr lang="en-US" sz="2400" kern="1200" dirty="0"/>
          </a:p>
        </p:txBody>
      </p:sp>
      <p:sp>
        <p:nvSpPr>
          <p:cNvPr id="10" name="Left Arrow 9"/>
          <p:cNvSpPr/>
          <p:nvPr/>
        </p:nvSpPr>
        <p:spPr>
          <a:xfrm rot="14166504">
            <a:off x="1489280" y="2940421"/>
            <a:ext cx="1498429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3403" y="1909363"/>
            <a:ext cx="2574624" cy="1371619"/>
          </a:xfrm>
          <a:custGeom>
            <a:avLst/>
            <a:gdLst>
              <a:gd name="connsiteX0" fmla="*/ 0 w 2574624"/>
              <a:gd name="connsiteY0" fmla="*/ 137162 h 1371619"/>
              <a:gd name="connsiteX1" fmla="*/ 137162 w 2574624"/>
              <a:gd name="connsiteY1" fmla="*/ 0 h 1371619"/>
              <a:gd name="connsiteX2" fmla="*/ 2437462 w 2574624"/>
              <a:gd name="connsiteY2" fmla="*/ 0 h 1371619"/>
              <a:gd name="connsiteX3" fmla="*/ 2574624 w 2574624"/>
              <a:gd name="connsiteY3" fmla="*/ 137162 h 1371619"/>
              <a:gd name="connsiteX4" fmla="*/ 2574624 w 2574624"/>
              <a:gd name="connsiteY4" fmla="*/ 1234457 h 1371619"/>
              <a:gd name="connsiteX5" fmla="*/ 2437462 w 2574624"/>
              <a:gd name="connsiteY5" fmla="*/ 1371619 h 1371619"/>
              <a:gd name="connsiteX6" fmla="*/ 137162 w 2574624"/>
              <a:gd name="connsiteY6" fmla="*/ 1371619 h 1371619"/>
              <a:gd name="connsiteX7" fmla="*/ 0 w 2574624"/>
              <a:gd name="connsiteY7" fmla="*/ 1234457 h 1371619"/>
              <a:gd name="connsiteX8" fmla="*/ 0 w 2574624"/>
              <a:gd name="connsiteY8" fmla="*/ 137162 h 137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624" h="1371619">
                <a:moveTo>
                  <a:pt x="0" y="137162"/>
                </a:moveTo>
                <a:cubicBezTo>
                  <a:pt x="0" y="61410"/>
                  <a:pt x="61410" y="0"/>
                  <a:pt x="137162" y="0"/>
                </a:cubicBezTo>
                <a:lnTo>
                  <a:pt x="2437462" y="0"/>
                </a:lnTo>
                <a:cubicBezTo>
                  <a:pt x="2513214" y="0"/>
                  <a:pt x="2574624" y="61410"/>
                  <a:pt x="2574624" y="137162"/>
                </a:cubicBezTo>
                <a:lnTo>
                  <a:pt x="2574624" y="1234457"/>
                </a:lnTo>
                <a:cubicBezTo>
                  <a:pt x="2574624" y="1310209"/>
                  <a:pt x="2513214" y="1371619"/>
                  <a:pt x="2437462" y="1371619"/>
                </a:cubicBezTo>
                <a:lnTo>
                  <a:pt x="137162" y="1371619"/>
                </a:lnTo>
                <a:cubicBezTo>
                  <a:pt x="61410" y="1371619"/>
                  <a:pt x="0" y="1310209"/>
                  <a:pt x="0" y="1234457"/>
                </a:cubicBezTo>
                <a:lnTo>
                  <a:pt x="0" y="13716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513" tIns="93513" rIns="93513" bIns="9351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u="sng" kern="1200" dirty="0" smtClean="0"/>
              <a:t>Program Providers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PAID+EIDR</a:t>
            </a:r>
            <a:endParaRPr lang="en-US" sz="2400" kern="1200" dirty="0"/>
          </a:p>
        </p:txBody>
      </p:sp>
      <p:sp>
        <p:nvSpPr>
          <p:cNvPr id="12" name="Left Arrow 11"/>
          <p:cNvSpPr/>
          <p:nvPr/>
        </p:nvSpPr>
        <p:spPr>
          <a:xfrm rot="19564948">
            <a:off x="4442700" y="2928202"/>
            <a:ext cx="2878228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5508059" y="1933602"/>
            <a:ext cx="3272465" cy="1236748"/>
          </a:xfrm>
          <a:custGeom>
            <a:avLst/>
            <a:gdLst>
              <a:gd name="connsiteX0" fmla="*/ 0 w 3272465"/>
              <a:gd name="connsiteY0" fmla="*/ 123675 h 1236748"/>
              <a:gd name="connsiteX1" fmla="*/ 123675 w 3272465"/>
              <a:gd name="connsiteY1" fmla="*/ 0 h 1236748"/>
              <a:gd name="connsiteX2" fmla="*/ 3148790 w 3272465"/>
              <a:gd name="connsiteY2" fmla="*/ 0 h 1236748"/>
              <a:gd name="connsiteX3" fmla="*/ 3272465 w 3272465"/>
              <a:gd name="connsiteY3" fmla="*/ 123675 h 1236748"/>
              <a:gd name="connsiteX4" fmla="*/ 3272465 w 3272465"/>
              <a:gd name="connsiteY4" fmla="*/ 1113073 h 1236748"/>
              <a:gd name="connsiteX5" fmla="*/ 3148790 w 3272465"/>
              <a:gd name="connsiteY5" fmla="*/ 1236748 h 1236748"/>
              <a:gd name="connsiteX6" fmla="*/ 123675 w 3272465"/>
              <a:gd name="connsiteY6" fmla="*/ 1236748 h 1236748"/>
              <a:gd name="connsiteX7" fmla="*/ 0 w 3272465"/>
              <a:gd name="connsiteY7" fmla="*/ 1113073 h 1236748"/>
              <a:gd name="connsiteX8" fmla="*/ 0 w 3272465"/>
              <a:gd name="connsiteY8" fmla="*/ 123675 h 12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465" h="1236748">
                <a:moveTo>
                  <a:pt x="0" y="123675"/>
                </a:moveTo>
                <a:cubicBezTo>
                  <a:pt x="0" y="55371"/>
                  <a:pt x="55371" y="0"/>
                  <a:pt x="123675" y="0"/>
                </a:cubicBezTo>
                <a:lnTo>
                  <a:pt x="3148790" y="0"/>
                </a:lnTo>
                <a:cubicBezTo>
                  <a:pt x="3217094" y="0"/>
                  <a:pt x="3272465" y="55371"/>
                  <a:pt x="3272465" y="123675"/>
                </a:cubicBezTo>
                <a:lnTo>
                  <a:pt x="3272465" y="1113073"/>
                </a:lnTo>
                <a:cubicBezTo>
                  <a:pt x="3272465" y="1181377"/>
                  <a:pt x="3217094" y="1236748"/>
                  <a:pt x="3148790" y="1236748"/>
                </a:cubicBezTo>
                <a:lnTo>
                  <a:pt x="123675" y="1236748"/>
                </a:lnTo>
                <a:cubicBezTo>
                  <a:pt x="55371" y="1236748"/>
                  <a:pt x="0" y="1181377"/>
                  <a:pt x="0" y="1113073"/>
                </a:cubicBezTo>
                <a:lnTo>
                  <a:pt x="0" y="12367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563" tIns="89563" rIns="89563" bIns="8956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u="sng" kern="1200" dirty="0" smtClean="0"/>
              <a:t>Other Metadata Providers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Proprietary ID+EIDR</a:t>
            </a:r>
            <a:endParaRPr lang="en-US" sz="2400" kern="1200" dirty="0"/>
          </a:p>
        </p:txBody>
      </p:sp>
      <p:sp>
        <p:nvSpPr>
          <p:cNvPr id="14" name="Left Arrow 13"/>
          <p:cNvSpPr/>
          <p:nvPr/>
        </p:nvSpPr>
        <p:spPr>
          <a:xfrm rot="10750805">
            <a:off x="4776780" y="4883133"/>
            <a:ext cx="889203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5638805" y="4419607"/>
            <a:ext cx="3155604" cy="1693943"/>
          </a:xfrm>
          <a:custGeom>
            <a:avLst/>
            <a:gdLst>
              <a:gd name="connsiteX0" fmla="*/ 0 w 3155604"/>
              <a:gd name="connsiteY0" fmla="*/ 169394 h 1693943"/>
              <a:gd name="connsiteX1" fmla="*/ 169394 w 3155604"/>
              <a:gd name="connsiteY1" fmla="*/ 0 h 1693943"/>
              <a:gd name="connsiteX2" fmla="*/ 2986210 w 3155604"/>
              <a:gd name="connsiteY2" fmla="*/ 0 h 1693943"/>
              <a:gd name="connsiteX3" fmla="*/ 3155604 w 3155604"/>
              <a:gd name="connsiteY3" fmla="*/ 169394 h 1693943"/>
              <a:gd name="connsiteX4" fmla="*/ 3155604 w 3155604"/>
              <a:gd name="connsiteY4" fmla="*/ 1524549 h 1693943"/>
              <a:gd name="connsiteX5" fmla="*/ 2986210 w 3155604"/>
              <a:gd name="connsiteY5" fmla="*/ 1693943 h 1693943"/>
              <a:gd name="connsiteX6" fmla="*/ 169394 w 3155604"/>
              <a:gd name="connsiteY6" fmla="*/ 1693943 h 1693943"/>
              <a:gd name="connsiteX7" fmla="*/ 0 w 3155604"/>
              <a:gd name="connsiteY7" fmla="*/ 1524549 h 1693943"/>
              <a:gd name="connsiteX8" fmla="*/ 0 w 3155604"/>
              <a:gd name="connsiteY8" fmla="*/ 169394 h 169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5604" h="1693943">
                <a:moveTo>
                  <a:pt x="0" y="169394"/>
                </a:moveTo>
                <a:cubicBezTo>
                  <a:pt x="0" y="75840"/>
                  <a:pt x="75840" y="0"/>
                  <a:pt x="169394" y="0"/>
                </a:cubicBezTo>
                <a:lnTo>
                  <a:pt x="2986210" y="0"/>
                </a:lnTo>
                <a:cubicBezTo>
                  <a:pt x="3079764" y="0"/>
                  <a:pt x="3155604" y="75840"/>
                  <a:pt x="3155604" y="169394"/>
                </a:cubicBezTo>
                <a:lnTo>
                  <a:pt x="3155604" y="1524549"/>
                </a:lnTo>
                <a:cubicBezTo>
                  <a:pt x="3155604" y="1618103"/>
                  <a:pt x="3079764" y="1693943"/>
                  <a:pt x="2986210" y="1693943"/>
                </a:cubicBezTo>
                <a:lnTo>
                  <a:pt x="169394" y="1693943"/>
                </a:lnTo>
                <a:cubicBezTo>
                  <a:pt x="75840" y="1693943"/>
                  <a:pt x="0" y="1618103"/>
                  <a:pt x="0" y="1524549"/>
                </a:cubicBezTo>
                <a:lnTo>
                  <a:pt x="0" y="1693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954" tIns="102954" rIns="102954" bIns="102954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u="sng" kern="1200" dirty="0" smtClean="0"/>
              <a:t>Reporting Providers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EIDR</a:t>
            </a:r>
            <a:endParaRPr lang="en-US" sz="2400" kern="1200" dirty="0"/>
          </a:p>
        </p:txBody>
      </p:sp>
      <p:sp>
        <p:nvSpPr>
          <p:cNvPr id="5" name="Left Arrow 4"/>
          <p:cNvSpPr/>
          <p:nvPr/>
        </p:nvSpPr>
        <p:spPr>
          <a:xfrm rot="10750805" flipH="1">
            <a:off x="4510382" y="5570712"/>
            <a:ext cx="1138142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Left Arrow 6"/>
          <p:cNvSpPr/>
          <p:nvPr/>
        </p:nvSpPr>
        <p:spPr>
          <a:xfrm rot="3007856">
            <a:off x="812000" y="3565534"/>
            <a:ext cx="1490127" cy="635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1752624" y="3809998"/>
            <a:ext cx="3265588" cy="2228872"/>
          </a:xfrm>
          <a:custGeom>
            <a:avLst/>
            <a:gdLst>
              <a:gd name="connsiteX0" fmla="*/ 0 w 3265588"/>
              <a:gd name="connsiteY0" fmla="*/ 1114436 h 2228872"/>
              <a:gd name="connsiteX1" fmla="*/ 1632794 w 3265588"/>
              <a:gd name="connsiteY1" fmla="*/ 0 h 2228872"/>
              <a:gd name="connsiteX2" fmla="*/ 3265588 w 3265588"/>
              <a:gd name="connsiteY2" fmla="*/ 1114436 h 2228872"/>
              <a:gd name="connsiteX3" fmla="*/ 1632794 w 3265588"/>
              <a:gd name="connsiteY3" fmla="*/ 2228872 h 2228872"/>
              <a:gd name="connsiteX4" fmla="*/ 0 w 3265588"/>
              <a:gd name="connsiteY4" fmla="*/ 1114436 h 22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588" h="2228872">
                <a:moveTo>
                  <a:pt x="0" y="1114436"/>
                </a:moveTo>
                <a:cubicBezTo>
                  <a:pt x="0" y="498950"/>
                  <a:pt x="731027" y="0"/>
                  <a:pt x="1632794" y="0"/>
                </a:cubicBezTo>
                <a:cubicBezTo>
                  <a:pt x="2534561" y="0"/>
                  <a:pt x="3265588" y="498950"/>
                  <a:pt x="3265588" y="1114436"/>
                </a:cubicBezTo>
                <a:cubicBezTo>
                  <a:pt x="3265588" y="1729922"/>
                  <a:pt x="2534561" y="2228872"/>
                  <a:pt x="1632794" y="2228872"/>
                </a:cubicBezTo>
                <a:cubicBezTo>
                  <a:pt x="731027" y="2228872"/>
                  <a:pt x="0" y="1729922"/>
                  <a:pt x="0" y="111443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744" tIns="342921" rIns="494744" bIns="34292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u="sng" kern="1200" dirty="0" smtClean="0"/>
              <a:t>Comcast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Comcast ID+EIDR</a:t>
            </a:r>
            <a:endParaRPr lang="en-US" sz="2400" kern="1200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192207C9-91DC-416C-88E6-AFAA9D24F0E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5/13/2013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762000"/>
            <a:ext cx="654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VOD Distribution &amp; Tracking – another view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49520576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5"/>
          <p:cNvSpPr/>
          <p:nvPr/>
        </p:nvSpPr>
        <p:spPr>
          <a:xfrm rot="19123844">
            <a:off x="5174148" y="2774393"/>
            <a:ext cx="524390" cy="63696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 rot="2490996">
            <a:off x="5235565" y="4510641"/>
            <a:ext cx="524390" cy="63696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Down Arrow 10"/>
          <p:cNvSpPr/>
          <p:nvPr/>
        </p:nvSpPr>
        <p:spPr>
          <a:xfrm rot="7679641">
            <a:off x="3426797" y="4427598"/>
            <a:ext cx="524390" cy="63696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own Arrow 11"/>
          <p:cNvSpPr/>
          <p:nvPr/>
        </p:nvSpPr>
        <p:spPr>
          <a:xfrm rot="13256112">
            <a:off x="3522056" y="2698124"/>
            <a:ext cx="524390" cy="63696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762000" y="1905000"/>
            <a:ext cx="1905000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114300" eaLnBrk="0" hangingPunct="0">
              <a:defRPr/>
            </a:pPr>
            <a:r>
              <a:rPr lang="en-US" sz="1100" dirty="0" smtClean="0">
                <a:ea typeface="ＭＳ Ｐゴシック" pitchFamily="-107" charset="-128"/>
              </a:rPr>
              <a:t>Provides </a:t>
            </a:r>
            <a:r>
              <a:rPr lang="en-US" sz="1100" dirty="0">
                <a:ea typeface="ＭＳ Ｐゴシック" pitchFamily="-107" charset="-128"/>
              </a:rPr>
              <a:t>ability to report better VOD results, </a:t>
            </a:r>
            <a:r>
              <a:rPr lang="en-US" sz="1100" dirty="0" smtClean="0">
                <a:ea typeface="ＭＳ Ｐゴシック" pitchFamily="-107" charset="-128"/>
              </a:rPr>
              <a:t>i.e., series </a:t>
            </a:r>
            <a:r>
              <a:rPr lang="en-US" sz="1100" dirty="0">
                <a:ea typeface="ＭＳ Ｐゴシック" pitchFamily="-107" charset="-128"/>
              </a:rPr>
              <a:t>level </a:t>
            </a:r>
            <a:r>
              <a:rPr lang="en-US" sz="1100" dirty="0" err="1" smtClean="0">
                <a:ea typeface="ＭＳ Ｐゴシック" pitchFamily="-107" charset="-128"/>
              </a:rPr>
              <a:t>vs</a:t>
            </a:r>
            <a:r>
              <a:rPr lang="en-US" sz="1100" dirty="0" smtClean="0">
                <a:ea typeface="ＭＳ Ｐゴシック" pitchFamily="-107" charset="-128"/>
              </a:rPr>
              <a:t> </a:t>
            </a:r>
            <a:r>
              <a:rPr lang="en-US" sz="1100" dirty="0">
                <a:ea typeface="ＭＳ Ｐゴシック" pitchFamily="-107" charset="-128"/>
              </a:rPr>
              <a:t>episodic level, </a:t>
            </a:r>
            <a:r>
              <a:rPr lang="en-US" sz="1100" dirty="0" smtClean="0">
                <a:ea typeface="ＭＳ Ｐゴシック" pitchFamily="-107" charset="-128"/>
              </a:rPr>
              <a:t>rolled-up reports </a:t>
            </a:r>
            <a:r>
              <a:rPr lang="en-US" sz="1100" dirty="0">
                <a:ea typeface="ＭＳ Ｐゴシック" pitchFamily="-107" charset="-128"/>
              </a:rPr>
              <a:t>for </a:t>
            </a:r>
            <a:r>
              <a:rPr lang="en-US" sz="1100" dirty="0" smtClean="0">
                <a:ea typeface="ＭＳ Ｐゴシック" pitchFamily="-107" charset="-128"/>
              </a:rPr>
              <a:t>content </a:t>
            </a:r>
            <a:r>
              <a:rPr lang="en-US" sz="1100" dirty="0">
                <a:ea typeface="ＭＳ Ｐゴシック" pitchFamily="-107" charset="-128"/>
              </a:rPr>
              <a:t>regardless of format (SD, HD, 3D)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852136"/>
            <a:ext cx="19050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114300" eaLnBrk="0" hangingPunct="0">
              <a:defRPr/>
            </a:pPr>
            <a:r>
              <a:rPr lang="en-US" sz="1050" dirty="0">
                <a:ea typeface="ＭＳ Ｐゴシック" pitchFamily="-107" charset="-128"/>
              </a:rPr>
              <a:t>Eliminates need </a:t>
            </a:r>
            <a:r>
              <a:rPr lang="en-US" sz="1050" dirty="0" smtClean="0">
                <a:ea typeface="ＭＳ Ｐゴシック" pitchFamily="-107" charset="-128"/>
              </a:rPr>
              <a:t>to </a:t>
            </a:r>
            <a:r>
              <a:rPr lang="en-US" sz="1050" dirty="0">
                <a:ea typeface="ＭＳ Ｐゴシック" pitchFamily="-107" charset="-128"/>
              </a:rPr>
              <a:t>send </a:t>
            </a:r>
            <a:r>
              <a:rPr lang="en-US" sz="1050" dirty="0" smtClean="0">
                <a:ea typeface="ＭＳ Ｐゴシック" pitchFamily="-107" charset="-128"/>
              </a:rPr>
              <a:t>content </a:t>
            </a:r>
            <a:r>
              <a:rPr lang="en-US" sz="1050" dirty="0">
                <a:ea typeface="ＭＳ Ｐゴシック" pitchFamily="-107" charset="-128"/>
              </a:rPr>
              <a:t>metadata multiple times when re-pitching assets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3385319"/>
            <a:ext cx="1905000" cy="5770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050" dirty="0" smtClean="0">
                <a:ea typeface="ＭＳ Ｐゴシック" pitchFamily="-107" charset="-128"/>
              </a:rPr>
              <a:t>Enables retrieval of </a:t>
            </a:r>
            <a:r>
              <a:rPr lang="en-US" sz="1050" dirty="0">
                <a:ea typeface="ＭＳ Ｐゴシック" pitchFamily="-107" charset="-128"/>
              </a:rPr>
              <a:t>robust metadata from third-parties for </a:t>
            </a:r>
            <a:r>
              <a:rPr lang="en-US" sz="1050" dirty="0" smtClean="0">
                <a:ea typeface="ＭＳ Ｐゴシック" pitchFamily="-107" charset="-128"/>
              </a:rPr>
              <a:t>QA/enhancement</a:t>
            </a:r>
            <a:endParaRPr lang="en-US" sz="1050" dirty="0">
              <a:ea typeface="ＭＳ Ｐゴシック" pitchFamily="-107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105400"/>
            <a:ext cx="1905000" cy="5770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114300" eaLnBrk="0" hangingPunct="0">
              <a:defRPr/>
            </a:pPr>
            <a:r>
              <a:rPr lang="en-US" sz="1050" dirty="0">
                <a:ea typeface="ＭＳ Ｐゴシック" pitchFamily="-107" charset="-128"/>
              </a:rPr>
              <a:t>E</a:t>
            </a:r>
            <a:r>
              <a:rPr lang="en-US" sz="1050" dirty="0" smtClean="0">
                <a:ea typeface="ＭＳ Ｐゴシック" pitchFamily="-107" charset="-128"/>
              </a:rPr>
              <a:t>nables MSO to </a:t>
            </a:r>
            <a:r>
              <a:rPr lang="en-US" sz="1050" dirty="0">
                <a:ea typeface="ＭＳ Ｐゴシック" pitchFamily="-107" charset="-128"/>
              </a:rPr>
              <a:t>integrate metadata from multiple </a:t>
            </a:r>
            <a:r>
              <a:rPr lang="en-US" sz="1050" dirty="0" smtClean="0">
                <a:ea typeface="ＭＳ Ｐゴシック" pitchFamily="-107" charset="-128"/>
              </a:rPr>
              <a:t>sources </a:t>
            </a:r>
            <a:r>
              <a:rPr lang="en-US" sz="1050" dirty="0">
                <a:ea typeface="ＭＳ Ｐゴシック" pitchFamily="-107" charset="-128"/>
              </a:rPr>
              <a:t>in a robust database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867400"/>
            <a:ext cx="1905000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114300" eaLnBrk="0" hangingPunct="0">
              <a:defRPr/>
            </a:pPr>
            <a:r>
              <a:rPr lang="en-US" sz="1100" dirty="0">
                <a:ea typeface="ＭＳ Ｐゴシック" pitchFamily="-107" charset="-128"/>
              </a:rPr>
              <a:t>Enables </a:t>
            </a:r>
            <a:r>
              <a:rPr lang="en-US" sz="1100" dirty="0" smtClean="0">
                <a:ea typeface="ＭＳ Ｐゴシック" pitchFamily="-107" charset="-128"/>
              </a:rPr>
              <a:t>MSO </a:t>
            </a:r>
            <a:r>
              <a:rPr lang="en-US" sz="1100" dirty="0">
                <a:ea typeface="ＭＳ Ｐゴシック" pitchFamily="-107" charset="-128"/>
              </a:rPr>
              <a:t>to utilize metadata </a:t>
            </a:r>
            <a:r>
              <a:rPr lang="en-US" sz="1100" dirty="0" smtClean="0">
                <a:ea typeface="ＭＳ Ｐゴシック" pitchFamily="-107" charset="-128"/>
              </a:rPr>
              <a:t>across </a:t>
            </a:r>
            <a:r>
              <a:rPr lang="en-US" sz="1100" dirty="0">
                <a:ea typeface="ＭＳ Ｐゴシック" pitchFamily="-107" charset="-128"/>
              </a:rPr>
              <a:t>platforms (Linear, VOD, Online)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5105400"/>
            <a:ext cx="1905000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114300" eaLnBrk="0" hangingPunct="0">
              <a:defRPr/>
            </a:pPr>
            <a:r>
              <a:rPr lang="en-US" sz="1100" dirty="0">
                <a:ea typeface="ＭＳ Ｐゴシック" pitchFamily="-107" charset="-128"/>
              </a:rPr>
              <a:t>Enables </a:t>
            </a:r>
            <a:r>
              <a:rPr lang="en-US" sz="1100" dirty="0" smtClean="0">
                <a:ea typeface="ＭＳ Ｐゴシック" pitchFamily="-107" charset="-128"/>
              </a:rPr>
              <a:t>MSO to </a:t>
            </a:r>
            <a:r>
              <a:rPr lang="en-US" sz="1100" dirty="0">
                <a:ea typeface="ＭＳ Ｐゴシック" pitchFamily="-107" charset="-128"/>
              </a:rPr>
              <a:t>roll up VOD </a:t>
            </a:r>
            <a:r>
              <a:rPr lang="en-US" sz="1100" dirty="0" smtClean="0">
                <a:ea typeface="ＭＳ Ｐゴシック" pitchFamily="-107" charset="-128"/>
              </a:rPr>
              <a:t>episodes </a:t>
            </a:r>
            <a:r>
              <a:rPr lang="en-US" sz="1100" dirty="0">
                <a:ea typeface="ＭＳ Ｐゴシック" pitchFamily="-107" charset="-128"/>
              </a:rPr>
              <a:t>into a series package</a:t>
            </a:r>
          </a:p>
        </p:txBody>
      </p:sp>
    </p:spTree>
    <p:extLst>
      <p:ext uri="{BB962C8B-B14F-4D97-AF65-F5344CB8AC3E}">
        <p14:creationId xmlns:p14="http://schemas.microsoft.com/office/powerpoint/2010/main" xmlns="" val="3289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- Video Services with Alternate Content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4549759"/>
              </p:ext>
            </p:extLst>
          </p:nvPr>
        </p:nvGraphicFramePr>
        <p:xfrm>
          <a:off x="457200" y="1905000"/>
          <a:ext cx="8229599" cy="12852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175657"/>
                <a:gridCol w="729343"/>
                <a:gridCol w="762000"/>
                <a:gridCol w="2035628"/>
                <a:gridCol w="2002972"/>
                <a:gridCol w="762000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900" dirty="0" smtClean="0"/>
                        <a:t>10.5239/0000-0001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Hockey: New York Rangers vs. Philadelphia Flyers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Hockey: San Jose</a:t>
                      </a:r>
                      <a:r>
                        <a:rPr lang="en-US" sz="1200" baseline="0" dirty="0" smtClean="0"/>
                        <a:t> Sharks vs. Los Angeles Kings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Alternate Feed</a:t>
                      </a:r>
                    </a:p>
                    <a:p>
                      <a:r>
                        <a:rPr lang="en-US" sz="900" dirty="0" smtClean="0"/>
                        <a:t>10.5239/0000-0002</a:t>
                      </a:r>
                      <a:endParaRPr 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Off</a:t>
                      </a:r>
                      <a:r>
                        <a:rPr lang="en-US" sz="1200" baseline="0" dirty="0" smtClean="0"/>
                        <a:t> Air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Hockey</a:t>
                      </a:r>
                      <a:r>
                        <a:rPr lang="en-US" sz="1200" baseline="0" dirty="0" smtClean="0"/>
                        <a:t>: Buffalo </a:t>
                      </a:r>
                      <a:r>
                        <a:rPr lang="en-US" sz="1200" baseline="0" dirty="0" err="1" smtClean="0"/>
                        <a:t>Sabres</a:t>
                      </a:r>
                      <a:r>
                        <a:rPr lang="en-US" sz="1200" baseline="0" dirty="0" smtClean="0"/>
                        <a:t> vs. Montreal </a:t>
                      </a:r>
                      <a:r>
                        <a:rPr lang="en-US" sz="1200" baseline="0" dirty="0" err="1" smtClean="0"/>
                        <a:t>Canadiens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Hockey: Detroit Red Wings vs.</a:t>
                      </a:r>
                      <a:r>
                        <a:rPr lang="en-US" sz="1200" baseline="0" dirty="0" smtClean="0"/>
                        <a:t> Colorado Avalanche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Off</a:t>
                      </a:r>
                      <a:r>
                        <a:rPr lang="en-US" sz="1200" baseline="0" dirty="0" smtClean="0"/>
                        <a:t> Air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3871-3FC9-4916-836E-D7A381EEA4E1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6404606"/>
              </p:ext>
            </p:extLst>
          </p:nvPr>
        </p:nvGraphicFramePr>
        <p:xfrm>
          <a:off x="457200" y="3667760"/>
          <a:ext cx="8229599" cy="17424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175657"/>
                <a:gridCol w="729343"/>
                <a:gridCol w="762000"/>
                <a:gridCol w="2035628"/>
                <a:gridCol w="2002972"/>
                <a:gridCol w="762000"/>
                <a:gridCol w="761999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 Angeles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1200" dirty="0" smtClean="0"/>
                        <a:t>10.5239/0000-0001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Buffalo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1200" dirty="0" smtClean="0"/>
                        <a:t>10.5239/0000-0001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Alternate Feed 10.5239/0000-0002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1200" dirty="0" smtClean="0"/>
                        <a:t>10.5239/0000-0001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Denver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1200" dirty="0" smtClean="0"/>
                        <a:t>10.5239/0000-0001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Alternate Feed</a:t>
                      </a:r>
                    </a:p>
                    <a:p>
                      <a:r>
                        <a:rPr lang="en-US" sz="1200" dirty="0" smtClean="0"/>
                        <a:t>10.5239/0000-0002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Primary Feed</a:t>
                      </a:r>
                    </a:p>
                    <a:p>
                      <a:r>
                        <a:rPr lang="en-US" sz="1200" dirty="0" smtClean="0"/>
                        <a:t>10.5239/0000-0001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Programmer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Subscriber View – Option B</a:t>
            </a:r>
            <a:endParaRPr lang="en-US" dirty="0"/>
          </a:p>
        </p:txBody>
      </p:sp>
      <p:sp>
        <p:nvSpPr>
          <p:cNvPr id="9" name="Line Callout 2 8"/>
          <p:cNvSpPr/>
          <p:nvPr/>
        </p:nvSpPr>
        <p:spPr>
          <a:xfrm>
            <a:off x="2209800" y="6019800"/>
            <a:ext cx="5562600" cy="685800"/>
          </a:xfrm>
          <a:prstGeom prst="borderCallout2">
            <a:avLst>
              <a:gd name="adj1" fmla="val 17126"/>
              <a:gd name="adj2" fmla="val -4528"/>
              <a:gd name="adj3" fmla="val 18750"/>
              <a:gd name="adj4" fmla="val -16667"/>
              <a:gd name="adj5" fmla="val -104353"/>
              <a:gd name="adj6" fmla="val -249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 unique regional identifier.  Client effectively switches between video services automatically.  Much easier to maintain in EIDR, but would not provide a way to represent client video services in an EPG.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50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9154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Targeted Ads in SCTE 130 Architecture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3581400"/>
            <a:ext cx="1981199" cy="1066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Ad Decision Service</a:t>
            </a:r>
            <a:endParaRPr lang="en-US" sz="2200" dirty="0"/>
          </a:p>
        </p:txBody>
      </p:sp>
      <p:sp>
        <p:nvSpPr>
          <p:cNvPr id="12" name="Curved Right Arrow 11"/>
          <p:cNvSpPr/>
          <p:nvPr/>
        </p:nvSpPr>
        <p:spPr>
          <a:xfrm>
            <a:off x="457200" y="1984368"/>
            <a:ext cx="2905959" cy="2787588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EIDR Content ID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EIDR Video Service ID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Subscriber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2800" y="1833437"/>
            <a:ext cx="2438400" cy="12145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Advertising Opportunity</a:t>
            </a:r>
            <a:endParaRPr lang="en-US" sz="2200" dirty="0"/>
          </a:p>
        </p:txBody>
      </p:sp>
      <p:sp>
        <p:nvSpPr>
          <p:cNvPr id="17" name="Curved Left Arrow 16"/>
          <p:cNvSpPr/>
          <p:nvPr/>
        </p:nvSpPr>
        <p:spPr>
          <a:xfrm>
            <a:off x="5689086" y="3786533"/>
            <a:ext cx="2685510" cy="2681057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Ad-ID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EIDR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2800" y="5105401"/>
            <a:ext cx="2127681" cy="11685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Advertising Placement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192207C9-91DC-416C-88E6-AFAA9D24F0E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3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nt Arrow 12"/>
          <p:cNvSpPr/>
          <p:nvPr/>
        </p:nvSpPr>
        <p:spPr>
          <a:xfrm>
            <a:off x="3269943" y="4113347"/>
            <a:ext cx="3521476" cy="525259"/>
          </a:xfrm>
          <a:prstGeom prst="bentArrow">
            <a:avLst>
              <a:gd name="adj1" fmla="val 32673"/>
              <a:gd name="adj2" fmla="val 31144"/>
              <a:gd name="adj3" fmla="val 41902"/>
              <a:gd name="adj4" fmla="val 437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2176510" y="3919515"/>
            <a:ext cx="4614909" cy="1731731"/>
          </a:xfrm>
          <a:prstGeom prst="bentArrow">
            <a:avLst>
              <a:gd name="adj1" fmla="val 12184"/>
              <a:gd name="adj2" fmla="val 10704"/>
              <a:gd name="adj3" fmla="val 11692"/>
              <a:gd name="adj4" fmla="val 43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1029811" y="3718290"/>
            <a:ext cx="5761608" cy="890726"/>
          </a:xfrm>
          <a:prstGeom prst="bentArrow">
            <a:avLst>
              <a:gd name="adj1" fmla="val 21489"/>
              <a:gd name="adj2" fmla="val 24383"/>
              <a:gd name="adj3" fmla="val 24003"/>
              <a:gd name="adj4" fmla="val 457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5" y="640081"/>
            <a:ext cx="8675918" cy="62021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Retail and on-demand : metadata </a:t>
            </a:r>
            <a:r>
              <a:rPr lang="en-US" sz="2800" dirty="0"/>
              <a:t>e</a:t>
            </a:r>
            <a:r>
              <a:rPr lang="en-US" sz="2800" dirty="0" smtClean="0"/>
              <a:t>nrichment</a:t>
            </a:r>
            <a:endParaRPr lang="en-US" sz="2800" dirty="0"/>
          </a:p>
        </p:txBody>
      </p:sp>
      <p:sp>
        <p:nvSpPr>
          <p:cNvPr id="7" name="Bent Arrow 6"/>
          <p:cNvSpPr/>
          <p:nvPr/>
        </p:nvSpPr>
        <p:spPr>
          <a:xfrm flipV="1">
            <a:off x="1029810" y="3086496"/>
            <a:ext cx="5761608" cy="890726"/>
          </a:xfrm>
          <a:prstGeom prst="bentArrow">
            <a:avLst>
              <a:gd name="adj1" fmla="val 21489"/>
              <a:gd name="adj2" fmla="val 24383"/>
              <a:gd name="adj3" fmla="val 24003"/>
              <a:gd name="adj4" fmla="val 4574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2176509" y="2267373"/>
            <a:ext cx="4614909" cy="1484946"/>
          </a:xfrm>
          <a:prstGeom prst="bentArrow">
            <a:avLst>
              <a:gd name="adj1" fmla="val 13641"/>
              <a:gd name="adj2" fmla="val 11607"/>
              <a:gd name="adj3" fmla="val 14433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3269943" y="3042104"/>
            <a:ext cx="3521476" cy="525259"/>
          </a:xfrm>
          <a:prstGeom prst="bentArrow">
            <a:avLst>
              <a:gd name="adj1" fmla="val 32673"/>
              <a:gd name="adj2" fmla="val 31144"/>
              <a:gd name="adj3" fmla="val 41902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dagranoff\AppData\Local\Microsoft\Windows\Temporary Internet Files\Low\Content.IE5\67LPB2KO\MC90043262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545" y="3389697"/>
            <a:ext cx="986279" cy="9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626298" y="2370337"/>
            <a:ext cx="1664204" cy="676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Comments from Friends</a:t>
            </a:r>
            <a:endParaRPr lang="en-US" sz="1800" dirty="0"/>
          </a:p>
        </p:txBody>
      </p:sp>
      <p:sp>
        <p:nvSpPr>
          <p:cNvPr id="23" name="Rounded Rectangle 22"/>
          <p:cNvSpPr/>
          <p:nvPr/>
        </p:nvSpPr>
        <p:spPr>
          <a:xfrm>
            <a:off x="1532865" y="1589103"/>
            <a:ext cx="1469253" cy="6699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Critic Reviews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90614" y="2409961"/>
            <a:ext cx="1469253" cy="67653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Vendor Metadata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90614" y="4609016"/>
            <a:ext cx="1469253" cy="67653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Studio Metadata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453335" y="5651246"/>
            <a:ext cx="1812569" cy="6765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Related products offers</a:t>
            </a:r>
            <a:endParaRPr lang="en-US" sz="1800" dirty="0"/>
          </a:p>
        </p:txBody>
      </p:sp>
      <p:sp>
        <p:nvSpPr>
          <p:cNvPr id="27" name="Rounded Rectangle 26"/>
          <p:cNvSpPr/>
          <p:nvPr/>
        </p:nvSpPr>
        <p:spPr>
          <a:xfrm>
            <a:off x="2626297" y="4638606"/>
            <a:ext cx="1621514" cy="67653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Cast Bios &amp; Filmography</a:t>
            </a:r>
            <a:endParaRPr lang="en-US" sz="1800" dirty="0"/>
          </a:p>
        </p:txBody>
      </p:sp>
      <p:sp>
        <p:nvSpPr>
          <p:cNvPr id="22" name="Oval 21"/>
          <p:cNvSpPr/>
          <p:nvPr/>
        </p:nvSpPr>
        <p:spPr>
          <a:xfrm rot="16200000">
            <a:off x="5125560" y="3641933"/>
            <a:ext cx="1436351" cy="37731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4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>
          <a:xfrm>
            <a:off x="3587750" y="3852334"/>
            <a:ext cx="2719917" cy="224876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Facebook, Twitter,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0321" cy="70718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CableLabs</a:t>
            </a:r>
            <a:r>
              <a:rPr lang="en-US" sz="2800" dirty="0" smtClean="0"/>
              <a:t> Social Networking</a:t>
            </a:r>
            <a:endParaRPr lang="en-US" sz="2800" dirty="0"/>
          </a:p>
        </p:txBody>
      </p:sp>
      <p:pic>
        <p:nvPicPr>
          <p:cNvPr id="6148" name="Picture 4" descr="C:\Users\dagranoff\AppData\Local\Microsoft\Windows\Temporary Internet Files\Low\Content.IE5\67LPB2KO\MC900432625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952" y="4763209"/>
            <a:ext cx="807093" cy="8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agranoff\AppData\Local\Microsoft\Windows\Temporary Internet Files\Low\Content.IE5\2IVZW511\MC900434899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9971" y="4763210"/>
            <a:ext cx="814672" cy="8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137832" y="4959506"/>
            <a:ext cx="500591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</a:t>
            </a:r>
            <a:r>
              <a:rPr lang="en-US" sz="1400" dirty="0" err="1" smtClean="0"/>
              <a:t>dx.doi.org</a:t>
            </a:r>
            <a:r>
              <a:rPr lang="en-US" sz="1400" dirty="0" smtClean="0"/>
              <a:t>/10.5240</a:t>
            </a:r>
            <a:r>
              <a:rPr lang="en-US" sz="1400" dirty="0"/>
              <a:t>/4EFA-6EE4-9893-3604-E808-G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415" y="5577881"/>
            <a:ext cx="116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Comcast</a:t>
            </a:r>
          </a:p>
          <a:p>
            <a:pPr algn="ctr"/>
            <a:r>
              <a:rPr lang="en-US" sz="1400" dirty="0" smtClean="0"/>
              <a:t>Subscriber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43749" y="5577882"/>
            <a:ext cx="116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TWC</a:t>
            </a:r>
          </a:p>
          <a:p>
            <a:pPr algn="ctr"/>
            <a:r>
              <a:rPr lang="en-US" sz="1400" dirty="0" smtClean="0"/>
              <a:t>Subscriber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82083" y="1576917"/>
            <a:ext cx="1799167" cy="86783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Comcast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498681" y="3336396"/>
            <a:ext cx="1793875" cy="64558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Content + EIDR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14066" y="1576917"/>
            <a:ext cx="1799167" cy="86783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TWC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7258611" y="3407833"/>
            <a:ext cx="1651000" cy="64558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6200000">
            <a:off x="6464471" y="3407834"/>
            <a:ext cx="1651000" cy="6455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EIDR?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2010833" y="2905125"/>
            <a:ext cx="1799167" cy="1365250"/>
          </a:xfrm>
          <a:prstGeom prst="wedgeEllipseCallout">
            <a:avLst>
              <a:gd name="adj1" fmla="val -62009"/>
              <a:gd name="adj2" fmla="val 904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out this show.</a:t>
            </a:r>
            <a:endParaRPr lang="en-US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192207C9-91DC-416C-88E6-AFAA9D24F0E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5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0" y="3419475"/>
            <a:ext cx="9144000" cy="9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0" y="160020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AS-IS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2057400"/>
            <a:ext cx="40315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7  different IDs and mapping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No linkage between </a:t>
            </a:r>
            <a:r>
              <a:rPr lang="en-US" sz="1300" dirty="0" err="1" smtClean="0"/>
              <a:t>Rentrak</a:t>
            </a:r>
            <a:r>
              <a:rPr lang="en-US" sz="1300" dirty="0" smtClean="0"/>
              <a:t> Domestic &amp; Int’l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/>
              <a:t>Time consuming manual </a:t>
            </a:r>
            <a:r>
              <a:rPr lang="en-US" sz="1300" dirty="0" smtClean="0"/>
              <a:t>matching, unmatched titles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300" b="1" dirty="0"/>
          </a:p>
        </p:txBody>
      </p:sp>
      <p:sp>
        <p:nvSpPr>
          <p:cNvPr id="271" name="TextBox 270"/>
          <p:cNvSpPr txBox="1"/>
          <p:nvPr/>
        </p:nvSpPr>
        <p:spPr>
          <a:xfrm>
            <a:off x="122796" y="3431887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IMPROVEMENTS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97839" y="3790512"/>
            <a:ext cx="379755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Common ID for internal and external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Linked </a:t>
            </a:r>
            <a:r>
              <a:rPr lang="en-US" sz="1300" dirty="0" err="1" smtClean="0"/>
              <a:t>Rentrak</a:t>
            </a:r>
            <a:r>
              <a:rPr lang="en-US" sz="1300" dirty="0" smtClean="0"/>
              <a:t> Domestic &amp; Int’l </a:t>
            </a:r>
            <a:r>
              <a:rPr lang="en-US" sz="1300" dirty="0" err="1" smtClean="0"/>
              <a:t>Th’l</a:t>
            </a:r>
            <a:r>
              <a:rPr lang="en-US" sz="1300" dirty="0" smtClean="0"/>
              <a:t> Data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300" i="1" dirty="0" smtClean="0">
                <a:solidFill>
                  <a:schemeClr val="bg1">
                    <a:lumMod val="50000"/>
                  </a:schemeClr>
                </a:solidFill>
              </a:rPr>
              <a:t>  - across windows down the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Reduced title matching for Universal titles</a:t>
            </a:r>
          </a:p>
          <a:p>
            <a:r>
              <a:rPr lang="en-US" sz="1300" i="1" dirty="0" smtClean="0">
                <a:solidFill>
                  <a:schemeClr val="bg1">
                    <a:lumMod val="50000"/>
                  </a:schemeClr>
                </a:solidFill>
              </a:rPr>
              <a:t>       - reduced matching for competitive titles if other studios provide EIDRs to </a:t>
            </a:r>
            <a:r>
              <a:rPr lang="en-US" sz="1300" i="1" dirty="0" err="1" smtClean="0">
                <a:solidFill>
                  <a:schemeClr val="bg1">
                    <a:lumMod val="50000"/>
                  </a:schemeClr>
                </a:solidFill>
              </a:rPr>
              <a:t>Rentrak</a:t>
            </a:r>
            <a:endParaRPr lang="en-US" sz="13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300" i="1" dirty="0"/>
          </a:p>
          <a:p>
            <a:r>
              <a:rPr lang="en-US" sz="1300" b="1" dirty="0" smtClean="0">
                <a:solidFill>
                  <a:srgbClr val="FF0000"/>
                </a:solidFill>
              </a:rPr>
              <a:t>Long Term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Eliminates mapping for new co-distribution deals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300" dirty="0" smtClean="0"/>
              <a:t>Brings EIDR to the beginning of Product Distribution Lifecycle – providing early linkage point for downstream distribution and performance data</a:t>
            </a:r>
            <a:endParaRPr lang="en-US" sz="1300" dirty="0"/>
          </a:p>
        </p:txBody>
      </p:sp>
      <p:sp>
        <p:nvSpPr>
          <p:cNvPr id="85" name="Rounded Rectangle 84"/>
          <p:cNvSpPr/>
          <p:nvPr/>
        </p:nvSpPr>
        <p:spPr>
          <a:xfrm>
            <a:off x="4000500" y="114300"/>
            <a:ext cx="5067300" cy="3162300"/>
          </a:xfrm>
          <a:prstGeom prst="roundRect">
            <a:avLst>
              <a:gd name="adj" fmla="val 40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5"/>
          <p:cNvGrpSpPr/>
          <p:nvPr/>
        </p:nvGrpSpPr>
        <p:grpSpPr>
          <a:xfrm>
            <a:off x="4335319" y="716629"/>
            <a:ext cx="1005586" cy="2464721"/>
            <a:chOff x="1914525" y="536284"/>
            <a:chExt cx="1276350" cy="2956626"/>
          </a:xfrm>
        </p:grpSpPr>
        <p:sp>
          <p:nvSpPr>
            <p:cNvPr id="222" name="Rounded Rectangle 221"/>
            <p:cNvSpPr/>
            <p:nvPr/>
          </p:nvSpPr>
          <p:spPr>
            <a:xfrm>
              <a:off x="1914525" y="536284"/>
              <a:ext cx="1276350" cy="2956626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lowchart: Magnetic Disk 222"/>
            <p:cNvSpPr/>
            <p:nvPr/>
          </p:nvSpPr>
          <p:spPr>
            <a:xfrm>
              <a:off x="2030346" y="1492492"/>
              <a:ext cx="1028700" cy="36195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INT HE</a:t>
              </a:r>
              <a:endParaRPr lang="en-US" sz="1000" b="1" dirty="0"/>
            </a:p>
          </p:txBody>
        </p:sp>
        <p:sp>
          <p:nvSpPr>
            <p:cNvPr id="224" name="Flowchart: Magnetic Disk 223"/>
            <p:cNvSpPr/>
            <p:nvPr/>
          </p:nvSpPr>
          <p:spPr>
            <a:xfrm>
              <a:off x="2030346" y="2042135"/>
              <a:ext cx="1028700" cy="36195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DOM </a:t>
              </a:r>
              <a:r>
                <a:rPr lang="en-US" sz="1000" b="1" dirty="0"/>
                <a:t>HE</a:t>
              </a:r>
            </a:p>
          </p:txBody>
        </p:sp>
        <p:sp>
          <p:nvSpPr>
            <p:cNvPr id="225" name="Flowchart: Magnetic Disk 224"/>
            <p:cNvSpPr/>
            <p:nvPr/>
          </p:nvSpPr>
          <p:spPr>
            <a:xfrm>
              <a:off x="2043310" y="2574237"/>
              <a:ext cx="1028700" cy="36195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BORIS</a:t>
              </a:r>
              <a:endParaRPr lang="en-US" sz="1000" b="1" dirty="0"/>
            </a:p>
          </p:txBody>
        </p:sp>
      </p:grpSp>
      <p:sp>
        <p:nvSpPr>
          <p:cNvPr id="190" name="Rounded Rectangle 189"/>
          <p:cNvSpPr/>
          <p:nvPr/>
        </p:nvSpPr>
        <p:spPr>
          <a:xfrm>
            <a:off x="6083138" y="1666115"/>
            <a:ext cx="1109361" cy="1485900"/>
          </a:xfrm>
          <a:prstGeom prst="roundRect">
            <a:avLst>
              <a:gd name="adj" fmla="val 157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COMPETITIVE CALENDAR</a:t>
            </a:r>
          </a:p>
        </p:txBody>
      </p:sp>
      <p:pic>
        <p:nvPicPr>
          <p:cNvPr id="1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537" y="393405"/>
            <a:ext cx="795479" cy="55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7246" y="393405"/>
            <a:ext cx="809104" cy="5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4" name="Curved Connector 193"/>
          <p:cNvCxnSpPr>
            <a:stCxn id="192" idx="1"/>
            <a:endCxn id="346" idx="1"/>
          </p:cNvCxnSpPr>
          <p:nvPr/>
        </p:nvCxnSpPr>
        <p:spPr>
          <a:xfrm rot="10800000" flipV="1">
            <a:off x="4827812" y="675294"/>
            <a:ext cx="1009434" cy="424406"/>
          </a:xfrm>
          <a:prstGeom prst="curvedConnector2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urved Connector 194"/>
          <p:cNvCxnSpPr/>
          <p:nvPr/>
        </p:nvCxnSpPr>
        <p:spPr>
          <a:xfrm rot="5400000">
            <a:off x="6554327" y="1031179"/>
            <a:ext cx="716926" cy="54994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810" y="1067216"/>
            <a:ext cx="305489" cy="4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" name="TextBox 196"/>
          <p:cNvSpPr txBox="1"/>
          <p:nvPr/>
        </p:nvSpPr>
        <p:spPr>
          <a:xfrm>
            <a:off x="6309299" y="175853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INT ID</a:t>
            </a:r>
            <a:endParaRPr lang="en-US" sz="1000" b="1" dirty="0"/>
          </a:p>
        </p:txBody>
      </p:sp>
      <p:sp>
        <p:nvSpPr>
          <p:cNvPr id="202" name="Right Arrow 201"/>
          <p:cNvSpPr/>
          <p:nvPr/>
        </p:nvSpPr>
        <p:spPr>
          <a:xfrm rot="1231419">
            <a:off x="5220151" y="1748552"/>
            <a:ext cx="898643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FAME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128336" y="213162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1" name="Oval 210"/>
          <p:cNvSpPr/>
          <p:nvPr/>
        </p:nvSpPr>
        <p:spPr>
          <a:xfrm>
            <a:off x="7073483" y="208843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2" name="Oval 211"/>
          <p:cNvSpPr/>
          <p:nvPr/>
        </p:nvSpPr>
        <p:spPr>
          <a:xfrm>
            <a:off x="4162719" y="1186342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4152252" y="1612264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4" name="Oval 213"/>
          <p:cNvSpPr/>
          <p:nvPr/>
        </p:nvSpPr>
        <p:spPr>
          <a:xfrm>
            <a:off x="4163772" y="2018037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5" name="Oval 214"/>
          <p:cNvSpPr/>
          <p:nvPr/>
        </p:nvSpPr>
        <p:spPr>
          <a:xfrm>
            <a:off x="4150808" y="2495818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16" name="Oval 215"/>
          <p:cNvSpPr/>
          <p:nvPr/>
        </p:nvSpPr>
        <p:spPr>
          <a:xfrm>
            <a:off x="6543402" y="2690163"/>
            <a:ext cx="238032" cy="18024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7919895" y="1775565"/>
            <a:ext cx="1005586" cy="1435120"/>
            <a:chOff x="7826902" y="4924448"/>
            <a:chExt cx="1005586" cy="1544570"/>
          </a:xfrm>
        </p:grpSpPr>
        <p:grpSp>
          <p:nvGrpSpPr>
            <p:cNvPr id="4" name="Group 142"/>
            <p:cNvGrpSpPr/>
            <p:nvPr/>
          </p:nvGrpSpPr>
          <p:grpSpPr>
            <a:xfrm>
              <a:off x="7826902" y="4924448"/>
              <a:ext cx="1005586" cy="1544570"/>
              <a:chOff x="1914525" y="1640077"/>
              <a:chExt cx="1276350" cy="1852833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1914525" y="1640077"/>
                <a:ext cx="1276350" cy="1852833"/>
              </a:xfrm>
              <a:prstGeom prst="roundRect">
                <a:avLst>
                  <a:gd name="adj" fmla="val 1218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Magnetic Disk 152"/>
              <p:cNvSpPr/>
              <p:nvPr/>
            </p:nvSpPr>
            <p:spPr>
              <a:xfrm>
                <a:off x="2056568" y="2191415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DOM HE</a:t>
                </a:r>
                <a:endParaRPr lang="en-US" sz="1000" b="1" dirty="0"/>
              </a:p>
            </p:txBody>
          </p:sp>
          <p:sp>
            <p:nvSpPr>
              <p:cNvPr id="154" name="Flowchart: Magnetic Disk 153"/>
              <p:cNvSpPr/>
              <p:nvPr/>
            </p:nvSpPr>
            <p:spPr>
              <a:xfrm>
                <a:off x="2055569" y="2623358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TV</a:t>
                </a:r>
                <a:endParaRPr lang="en-US" sz="1000" b="1" dirty="0"/>
              </a:p>
            </p:txBody>
          </p:sp>
          <p:sp>
            <p:nvSpPr>
              <p:cNvPr id="155" name="Flowchart: Magnetic Disk 154"/>
              <p:cNvSpPr/>
              <p:nvPr/>
            </p:nvSpPr>
            <p:spPr>
              <a:xfrm>
                <a:off x="2033844" y="3077586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ANTI-PIRACY</a:t>
                </a:r>
                <a:endParaRPr lang="en-US" sz="1000" b="1" dirty="0"/>
              </a:p>
            </p:txBody>
          </p:sp>
        </p:grpSp>
        <p:sp>
          <p:nvSpPr>
            <p:cNvPr id="164" name="Flowchart: Magnetic Disk 163"/>
            <p:cNvSpPr/>
            <p:nvPr/>
          </p:nvSpPr>
          <p:spPr>
            <a:xfrm>
              <a:off x="7928527" y="5026712"/>
              <a:ext cx="810472" cy="30173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INT HE</a:t>
              </a:r>
              <a:endParaRPr lang="en-US" sz="1000" b="1" dirty="0"/>
            </a:p>
          </p:txBody>
        </p:sp>
      </p:grpSp>
      <p:sp>
        <p:nvSpPr>
          <p:cNvPr id="171" name="Right Arrow 170"/>
          <p:cNvSpPr/>
          <p:nvPr/>
        </p:nvSpPr>
        <p:spPr>
          <a:xfrm rot="743724">
            <a:off x="5219996" y="2075589"/>
            <a:ext cx="884037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COMP DB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2" name="Right Arrow 171"/>
          <p:cNvSpPr/>
          <p:nvPr/>
        </p:nvSpPr>
        <p:spPr>
          <a:xfrm rot="233015">
            <a:off x="5249224" y="2448594"/>
            <a:ext cx="854376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BORIS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7" name="Right Arrow 176"/>
          <p:cNvSpPr/>
          <p:nvPr/>
        </p:nvSpPr>
        <p:spPr>
          <a:xfrm>
            <a:off x="7164823" y="1894065"/>
            <a:ext cx="843582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CC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8" name="Right Arrow 177"/>
          <p:cNvSpPr/>
          <p:nvPr/>
        </p:nvSpPr>
        <p:spPr>
          <a:xfrm>
            <a:off x="7164823" y="2226584"/>
            <a:ext cx="843582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CC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9" name="Right Arrow 178"/>
          <p:cNvSpPr/>
          <p:nvPr/>
        </p:nvSpPr>
        <p:spPr>
          <a:xfrm>
            <a:off x="7174428" y="2554699"/>
            <a:ext cx="843582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CC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0" name="Right Arrow 179"/>
          <p:cNvSpPr/>
          <p:nvPr/>
        </p:nvSpPr>
        <p:spPr>
          <a:xfrm>
            <a:off x="7164823" y="2888994"/>
            <a:ext cx="843582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Manual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7946995" y="661021"/>
            <a:ext cx="1036145" cy="888458"/>
            <a:chOff x="7870795" y="661021"/>
            <a:chExt cx="1036145" cy="888458"/>
          </a:xfrm>
        </p:grpSpPr>
        <p:sp>
          <p:nvSpPr>
            <p:cNvPr id="226" name="Rounded Rectangle 225"/>
            <p:cNvSpPr/>
            <p:nvPr/>
          </p:nvSpPr>
          <p:spPr>
            <a:xfrm>
              <a:off x="7870795" y="661021"/>
              <a:ext cx="1005586" cy="888458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7945320" y="935503"/>
              <a:ext cx="853186" cy="191977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945293" y="1183891"/>
              <a:ext cx="853186" cy="312921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7954319" y="710959"/>
              <a:ext cx="8130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FILM USERS</a:t>
              </a:r>
              <a:endParaRPr lang="en-US" sz="1000" b="1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888712" y="1175195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Dom &amp; </a:t>
              </a:r>
              <a:r>
                <a:rPr lang="en-US" sz="8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Int</a:t>
              </a:r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 Release </a:t>
              </a:r>
              <a:b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Date/BO Reports</a:t>
              </a:r>
              <a:endParaRPr 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46" name="Flowchart: Magnetic Disk 345"/>
          <p:cNvSpPr/>
          <p:nvPr/>
        </p:nvSpPr>
        <p:spPr>
          <a:xfrm>
            <a:off x="4422576" y="1099700"/>
            <a:ext cx="810472" cy="301731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INT TH</a:t>
            </a:r>
            <a:endParaRPr lang="en-US" sz="1000" b="1" dirty="0"/>
          </a:p>
        </p:txBody>
      </p:sp>
      <p:sp>
        <p:nvSpPr>
          <p:cNvPr id="347" name="Right Arrow 346"/>
          <p:cNvSpPr/>
          <p:nvPr/>
        </p:nvSpPr>
        <p:spPr>
          <a:xfrm rot="1349089">
            <a:off x="5159417" y="1412134"/>
            <a:ext cx="1052419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MIDAS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7262515" y="187051"/>
            <a:ext cx="6062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DOM ID</a:t>
            </a:r>
            <a:endParaRPr lang="en-US" sz="1000" b="1" dirty="0"/>
          </a:p>
        </p:txBody>
      </p:sp>
      <p:sp>
        <p:nvSpPr>
          <p:cNvPr id="350" name="Rounded Rectangle 349"/>
          <p:cNvSpPr/>
          <p:nvPr/>
        </p:nvSpPr>
        <p:spPr>
          <a:xfrm>
            <a:off x="3971597" y="3582236"/>
            <a:ext cx="5067300" cy="3162300"/>
          </a:xfrm>
          <a:prstGeom prst="roundRect">
            <a:avLst>
              <a:gd name="adj" fmla="val 40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7"/>
          <p:cNvGrpSpPr/>
          <p:nvPr/>
        </p:nvGrpSpPr>
        <p:grpSpPr>
          <a:xfrm>
            <a:off x="4306417" y="4047979"/>
            <a:ext cx="1005586" cy="2601308"/>
            <a:chOff x="1914525" y="372438"/>
            <a:chExt cx="1276350" cy="3120473"/>
          </a:xfrm>
        </p:grpSpPr>
        <p:sp>
          <p:nvSpPr>
            <p:cNvPr id="394" name="Rounded Rectangle 393"/>
            <p:cNvSpPr/>
            <p:nvPr/>
          </p:nvSpPr>
          <p:spPr>
            <a:xfrm>
              <a:off x="1914525" y="372438"/>
              <a:ext cx="1276350" cy="3120473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lowchart: Magnetic Disk 394"/>
            <p:cNvSpPr/>
            <p:nvPr/>
          </p:nvSpPr>
          <p:spPr>
            <a:xfrm>
              <a:off x="2030346" y="2246607"/>
              <a:ext cx="1028700" cy="36195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INT HE</a:t>
              </a:r>
              <a:endParaRPr lang="en-US" sz="1000" b="1" dirty="0"/>
            </a:p>
          </p:txBody>
        </p:sp>
        <p:sp>
          <p:nvSpPr>
            <p:cNvPr id="396" name="Flowchart: Magnetic Disk 395"/>
            <p:cNvSpPr/>
            <p:nvPr/>
          </p:nvSpPr>
          <p:spPr>
            <a:xfrm>
              <a:off x="2030346" y="2647712"/>
              <a:ext cx="1028700" cy="36195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DOM </a:t>
              </a:r>
              <a:r>
                <a:rPr lang="en-US" sz="1000" b="1" dirty="0"/>
                <a:t>HE</a:t>
              </a:r>
            </a:p>
          </p:txBody>
        </p:sp>
      </p:grpSp>
      <p:sp>
        <p:nvSpPr>
          <p:cNvPr id="379" name="Rounded Rectangle 378"/>
          <p:cNvSpPr/>
          <p:nvPr/>
        </p:nvSpPr>
        <p:spPr>
          <a:xfrm>
            <a:off x="6036165" y="4391101"/>
            <a:ext cx="1151594" cy="962731"/>
          </a:xfrm>
          <a:prstGeom prst="roundRect">
            <a:avLst>
              <a:gd name="adj" fmla="val 1578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MAGIC</a:t>
            </a:r>
          </a:p>
        </p:txBody>
      </p:sp>
      <p:pic>
        <p:nvPicPr>
          <p:cNvPr id="3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797" y="3612208"/>
            <a:ext cx="809104" cy="5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2" name="Curved Connector 381"/>
          <p:cNvCxnSpPr>
            <a:stCxn id="385" idx="1"/>
            <a:endCxn id="363" idx="1"/>
          </p:cNvCxnSpPr>
          <p:nvPr/>
        </p:nvCxnSpPr>
        <p:spPr>
          <a:xfrm rot="10800000" flipH="1" flipV="1">
            <a:off x="4530629" y="3801218"/>
            <a:ext cx="278907" cy="354771"/>
          </a:xfrm>
          <a:prstGeom prst="curvedConnector4">
            <a:avLst>
              <a:gd name="adj1" fmla="val -81963"/>
              <a:gd name="adj2" fmla="val 6735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/>
          <p:cNvSpPr txBox="1"/>
          <p:nvPr/>
        </p:nvSpPr>
        <p:spPr>
          <a:xfrm>
            <a:off x="4530630" y="3678108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EIDR</a:t>
            </a:r>
            <a:endParaRPr lang="en-US" sz="1000" b="1" dirty="0"/>
          </a:p>
        </p:txBody>
      </p:sp>
      <p:sp>
        <p:nvSpPr>
          <p:cNvPr id="386" name="Right Arrow 385"/>
          <p:cNvSpPr/>
          <p:nvPr/>
        </p:nvSpPr>
        <p:spPr>
          <a:xfrm>
            <a:off x="5179435" y="6031202"/>
            <a:ext cx="898644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2" name="Flowchart: Magnetic Disk 351"/>
          <p:cNvSpPr/>
          <p:nvPr/>
        </p:nvSpPr>
        <p:spPr>
          <a:xfrm>
            <a:off x="4400423" y="6297323"/>
            <a:ext cx="810472" cy="301731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TV</a:t>
            </a:r>
            <a:endParaRPr lang="en-US" sz="1000" b="1" dirty="0"/>
          </a:p>
        </p:txBody>
      </p:sp>
      <p:grpSp>
        <p:nvGrpSpPr>
          <p:cNvPr id="7" name="Group 353"/>
          <p:cNvGrpSpPr/>
          <p:nvPr/>
        </p:nvGrpSpPr>
        <p:grpSpPr>
          <a:xfrm>
            <a:off x="7957667" y="5243501"/>
            <a:ext cx="1005586" cy="1435120"/>
            <a:chOff x="7826902" y="4924448"/>
            <a:chExt cx="1005586" cy="1544570"/>
          </a:xfrm>
        </p:grpSpPr>
        <p:grpSp>
          <p:nvGrpSpPr>
            <p:cNvPr id="8" name="Group 371"/>
            <p:cNvGrpSpPr/>
            <p:nvPr/>
          </p:nvGrpSpPr>
          <p:grpSpPr>
            <a:xfrm>
              <a:off x="7826902" y="4924448"/>
              <a:ext cx="1005586" cy="1544570"/>
              <a:chOff x="1914525" y="1640077"/>
              <a:chExt cx="1276350" cy="1852833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1914525" y="1640077"/>
                <a:ext cx="1276350" cy="1852833"/>
              </a:xfrm>
              <a:prstGeom prst="roundRect">
                <a:avLst>
                  <a:gd name="adj" fmla="val 1218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Flowchart: Magnetic Disk 374"/>
              <p:cNvSpPr/>
              <p:nvPr/>
            </p:nvSpPr>
            <p:spPr>
              <a:xfrm>
                <a:off x="2056568" y="2191415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DOM HE</a:t>
                </a:r>
                <a:endParaRPr lang="en-US" sz="1000" b="1" dirty="0"/>
              </a:p>
            </p:txBody>
          </p:sp>
          <p:sp>
            <p:nvSpPr>
              <p:cNvPr id="376" name="Flowchart: Magnetic Disk 375"/>
              <p:cNvSpPr/>
              <p:nvPr/>
            </p:nvSpPr>
            <p:spPr>
              <a:xfrm>
                <a:off x="2055569" y="2623358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TV</a:t>
                </a:r>
                <a:endParaRPr lang="en-US" sz="1000" b="1" dirty="0"/>
              </a:p>
            </p:txBody>
          </p:sp>
          <p:sp>
            <p:nvSpPr>
              <p:cNvPr id="377" name="Flowchart: Magnetic Disk 376"/>
              <p:cNvSpPr/>
              <p:nvPr/>
            </p:nvSpPr>
            <p:spPr>
              <a:xfrm>
                <a:off x="2033844" y="3077586"/>
                <a:ext cx="1028700" cy="361950"/>
              </a:xfrm>
              <a:prstGeom prst="flowChartMagneticDisk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ANTI-PIRACY</a:t>
                </a:r>
                <a:endParaRPr lang="en-US" sz="1000" b="1" dirty="0"/>
              </a:p>
            </p:txBody>
          </p:sp>
        </p:grpSp>
        <p:sp>
          <p:nvSpPr>
            <p:cNvPr id="373" name="Flowchart: Magnetic Disk 372"/>
            <p:cNvSpPr/>
            <p:nvPr/>
          </p:nvSpPr>
          <p:spPr>
            <a:xfrm>
              <a:off x="7928527" y="5026712"/>
              <a:ext cx="810472" cy="30173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INT HE</a:t>
              </a:r>
              <a:endParaRPr lang="en-US" sz="1000" b="1" dirty="0"/>
            </a:p>
          </p:txBody>
        </p:sp>
      </p:grpSp>
      <p:sp>
        <p:nvSpPr>
          <p:cNvPr id="357" name="Right Arrow 356"/>
          <p:cNvSpPr/>
          <p:nvPr/>
        </p:nvSpPr>
        <p:spPr>
          <a:xfrm rot="21086030">
            <a:off x="5252951" y="6326293"/>
            <a:ext cx="815552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3" name="Flowchart: Magnetic Disk 362"/>
          <p:cNvSpPr/>
          <p:nvPr/>
        </p:nvSpPr>
        <p:spPr>
          <a:xfrm>
            <a:off x="4404301" y="4155990"/>
            <a:ext cx="810472" cy="301731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INT TH</a:t>
            </a:r>
            <a:endParaRPr lang="en-US" sz="1000" b="1" dirty="0"/>
          </a:p>
        </p:txBody>
      </p:sp>
      <p:sp>
        <p:nvSpPr>
          <p:cNvPr id="364" name="Right Arrow 363"/>
          <p:cNvSpPr/>
          <p:nvPr/>
        </p:nvSpPr>
        <p:spPr>
          <a:xfrm rot="1349089">
            <a:off x="5155219" y="4394249"/>
            <a:ext cx="920444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0" name="Rounded Rectangle 399"/>
          <p:cNvSpPr/>
          <p:nvPr/>
        </p:nvSpPr>
        <p:spPr>
          <a:xfrm>
            <a:off x="6064089" y="5670372"/>
            <a:ext cx="1123670" cy="962731"/>
          </a:xfrm>
          <a:prstGeom prst="roundRect">
            <a:avLst>
              <a:gd name="adj" fmla="val 1578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FILM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DW</a:t>
            </a:r>
          </a:p>
        </p:txBody>
      </p:sp>
      <p:sp>
        <p:nvSpPr>
          <p:cNvPr id="402" name="Right Arrow 401"/>
          <p:cNvSpPr/>
          <p:nvPr/>
        </p:nvSpPr>
        <p:spPr>
          <a:xfrm rot="5400000">
            <a:off x="6463495" y="5368601"/>
            <a:ext cx="304226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3" name="Flowchart: Magnetic Disk 402"/>
          <p:cNvSpPr/>
          <p:nvPr/>
        </p:nvSpPr>
        <p:spPr>
          <a:xfrm>
            <a:off x="4404300" y="4949760"/>
            <a:ext cx="810472" cy="301731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MEDIA SERVER</a:t>
            </a:r>
            <a:endParaRPr lang="en-US" sz="1000" b="1" dirty="0"/>
          </a:p>
        </p:txBody>
      </p:sp>
      <p:sp>
        <p:nvSpPr>
          <p:cNvPr id="58" name="Flowchart: Document 57"/>
          <p:cNvSpPr/>
          <p:nvPr/>
        </p:nvSpPr>
        <p:spPr>
          <a:xfrm>
            <a:off x="4400423" y="4556065"/>
            <a:ext cx="839375" cy="355803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6 RENTRAK  feeds - DOM</a:t>
            </a:r>
            <a:endParaRPr lang="en-US" sz="900" b="1" dirty="0"/>
          </a:p>
        </p:txBody>
      </p:sp>
      <p:sp>
        <p:nvSpPr>
          <p:cNvPr id="404" name="Right Arrow 403"/>
          <p:cNvSpPr/>
          <p:nvPr/>
        </p:nvSpPr>
        <p:spPr>
          <a:xfrm rot="523396">
            <a:off x="5200767" y="5827756"/>
            <a:ext cx="898644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8051152" y="920228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Dom Calendar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7" name="Right Arrow 406"/>
          <p:cNvSpPr/>
          <p:nvPr/>
        </p:nvSpPr>
        <p:spPr>
          <a:xfrm>
            <a:off x="5160536" y="4939168"/>
            <a:ext cx="857849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3" name="Right Arrow 412"/>
          <p:cNvSpPr/>
          <p:nvPr/>
        </p:nvSpPr>
        <p:spPr>
          <a:xfrm rot="752058">
            <a:off x="5152261" y="4659537"/>
            <a:ext cx="898335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4" name="Rounded Rectangle 413"/>
          <p:cNvSpPr/>
          <p:nvPr/>
        </p:nvSpPr>
        <p:spPr>
          <a:xfrm>
            <a:off x="7454296" y="5689894"/>
            <a:ext cx="264635" cy="962731"/>
          </a:xfrm>
          <a:prstGeom prst="roundRect">
            <a:avLst>
              <a:gd name="adj" fmla="val 157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TIBCO</a:t>
            </a:r>
          </a:p>
        </p:txBody>
      </p:sp>
      <p:sp>
        <p:nvSpPr>
          <p:cNvPr id="415" name="Right Arrow 414"/>
          <p:cNvSpPr/>
          <p:nvPr/>
        </p:nvSpPr>
        <p:spPr>
          <a:xfrm rot="21432709">
            <a:off x="7178034" y="5976748"/>
            <a:ext cx="304226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6" name="Right Arrow 415"/>
          <p:cNvSpPr/>
          <p:nvPr/>
        </p:nvSpPr>
        <p:spPr>
          <a:xfrm rot="10800000">
            <a:off x="7714066" y="5947335"/>
            <a:ext cx="304226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279034" y="545765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TM/EIDR</a:t>
            </a:r>
            <a:endParaRPr lang="en-US" sz="1000" b="1" dirty="0"/>
          </a:p>
        </p:txBody>
      </p:sp>
      <p:sp>
        <p:nvSpPr>
          <p:cNvPr id="418" name="TextBox 417"/>
          <p:cNvSpPr txBox="1"/>
          <p:nvPr/>
        </p:nvSpPr>
        <p:spPr>
          <a:xfrm>
            <a:off x="6503852" y="533454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TM/EIDR</a:t>
            </a:r>
            <a:endParaRPr lang="en-US" sz="1000" b="1" dirty="0"/>
          </a:p>
        </p:txBody>
      </p:sp>
      <p:sp>
        <p:nvSpPr>
          <p:cNvPr id="419" name="TextBox 418"/>
          <p:cNvSpPr txBox="1"/>
          <p:nvPr/>
        </p:nvSpPr>
        <p:spPr>
          <a:xfrm>
            <a:off x="5478309" y="3634973"/>
            <a:ext cx="367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INT</a:t>
            </a:r>
            <a:endParaRPr lang="en-US" sz="1000" b="1" dirty="0"/>
          </a:p>
        </p:txBody>
      </p:sp>
      <p:sp>
        <p:nvSpPr>
          <p:cNvPr id="423" name="Rounded Rectangle 422"/>
          <p:cNvSpPr/>
          <p:nvPr/>
        </p:nvSpPr>
        <p:spPr>
          <a:xfrm>
            <a:off x="7946995" y="3612208"/>
            <a:ext cx="1005586" cy="1551177"/>
          </a:xfrm>
          <a:prstGeom prst="roundRect">
            <a:avLst>
              <a:gd name="adj" fmla="val 12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ounded Rectangle 424"/>
          <p:cNvSpPr/>
          <p:nvPr/>
        </p:nvSpPr>
        <p:spPr>
          <a:xfrm>
            <a:off x="8010448" y="4781591"/>
            <a:ext cx="853186" cy="312921"/>
          </a:xfrm>
          <a:prstGeom prst="roundRect">
            <a:avLst>
              <a:gd name="adj" fmla="val 12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/>
          <p:cNvSpPr txBox="1"/>
          <p:nvPr/>
        </p:nvSpPr>
        <p:spPr>
          <a:xfrm>
            <a:off x="8068291" y="3583633"/>
            <a:ext cx="813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FILM USERS</a:t>
            </a:r>
            <a:endParaRPr lang="en-US" sz="1000" b="1" dirty="0"/>
          </a:p>
        </p:txBody>
      </p:sp>
      <p:sp>
        <p:nvSpPr>
          <p:cNvPr id="427" name="TextBox 426"/>
          <p:cNvSpPr txBox="1"/>
          <p:nvPr/>
        </p:nvSpPr>
        <p:spPr>
          <a:xfrm>
            <a:off x="7989436" y="4754081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Global Release </a:t>
            </a:r>
            <a:b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Date/BO Reports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59"/>
          <p:cNvGrpSpPr/>
          <p:nvPr/>
        </p:nvGrpSpPr>
        <p:grpSpPr>
          <a:xfrm>
            <a:off x="7975017" y="3742212"/>
            <a:ext cx="941283" cy="749978"/>
            <a:chOff x="7898817" y="3942237"/>
            <a:chExt cx="941283" cy="749978"/>
          </a:xfrm>
        </p:grpSpPr>
        <p:sp>
          <p:nvSpPr>
            <p:cNvPr id="424" name="Rounded Rectangle 423"/>
            <p:cNvSpPr/>
            <p:nvPr/>
          </p:nvSpPr>
          <p:spPr>
            <a:xfrm>
              <a:off x="7945320" y="3976562"/>
              <a:ext cx="853186" cy="191977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937283" y="3942237"/>
              <a:ext cx="8643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Global Calendar</a:t>
              </a:r>
              <a:endParaRPr 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7944724" y="4220391"/>
              <a:ext cx="853186" cy="191977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7944724" y="4476847"/>
              <a:ext cx="853186" cy="191977"/>
            </a:xfrm>
            <a:prstGeom prst="roundRect">
              <a:avLst>
                <a:gd name="adj" fmla="val 121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7982796" y="4222114"/>
              <a:ext cx="7729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Global Comps</a:t>
              </a:r>
              <a:endParaRPr 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898817" y="4476771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>
                      <a:lumMod val="75000"/>
                    </a:schemeClr>
                  </a:solidFill>
                </a:rPr>
                <a:t>Schedule Analysis</a:t>
              </a:r>
              <a:endParaRPr 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39" name="Rounded Rectangle 438"/>
          <p:cNvSpPr/>
          <p:nvPr/>
        </p:nvSpPr>
        <p:spPr>
          <a:xfrm>
            <a:off x="8020924" y="4525235"/>
            <a:ext cx="853186" cy="191977"/>
          </a:xfrm>
          <a:prstGeom prst="roundRect">
            <a:avLst>
              <a:gd name="adj" fmla="val 12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TextBox 440"/>
          <p:cNvSpPr txBox="1"/>
          <p:nvPr/>
        </p:nvSpPr>
        <p:spPr>
          <a:xfrm>
            <a:off x="8039940" y="4525159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BO Projections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073483" y="1142523"/>
            <a:ext cx="873512" cy="590098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>
            <a:endCxn id="276" idx="1"/>
          </p:cNvCxnSpPr>
          <p:nvPr/>
        </p:nvCxnSpPr>
        <p:spPr>
          <a:xfrm flipV="1">
            <a:off x="7192499" y="1344472"/>
            <a:ext cx="772413" cy="533153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/>
          <p:nvPr/>
        </p:nvCxnSpPr>
        <p:spPr>
          <a:xfrm flipV="1">
            <a:off x="7115924" y="4066811"/>
            <a:ext cx="873512" cy="444784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 flipV="1">
            <a:off x="7181279" y="4297585"/>
            <a:ext cx="783633" cy="389210"/>
          </a:xfrm>
          <a:prstGeom prst="straightConnector1">
            <a:avLst/>
          </a:prstGeom>
          <a:ln w="698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Box 445"/>
          <p:cNvSpPr txBox="1"/>
          <p:nvPr/>
        </p:nvSpPr>
        <p:spPr>
          <a:xfrm rot="19882385">
            <a:off x="7279246" y="1187902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HTTP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47" name="TextBox 446"/>
          <p:cNvSpPr txBox="1"/>
          <p:nvPr/>
        </p:nvSpPr>
        <p:spPr>
          <a:xfrm rot="19882385">
            <a:off x="7381534" y="1378058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Email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48" name="TextBox 447"/>
          <p:cNvSpPr txBox="1"/>
          <p:nvPr/>
        </p:nvSpPr>
        <p:spPr>
          <a:xfrm rot="19882385">
            <a:off x="7212024" y="410740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HTTP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49" name="TextBox 448"/>
          <p:cNvSpPr txBox="1"/>
          <p:nvPr/>
        </p:nvSpPr>
        <p:spPr>
          <a:xfrm rot="19882385">
            <a:off x="7314312" y="4297556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Email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451" name="Flowchart: Magnetic Disk 450"/>
          <p:cNvSpPr/>
          <p:nvPr/>
        </p:nvSpPr>
        <p:spPr>
          <a:xfrm>
            <a:off x="4386866" y="5302297"/>
            <a:ext cx="810472" cy="301731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Title </a:t>
            </a:r>
            <a:r>
              <a:rPr lang="en-US" sz="1000" b="1" dirty="0" err="1" smtClean="0"/>
              <a:t>Mgmt</a:t>
            </a:r>
            <a:endParaRPr lang="en-US" sz="1000" b="1" dirty="0"/>
          </a:p>
        </p:txBody>
      </p:sp>
      <p:sp>
        <p:nvSpPr>
          <p:cNvPr id="452" name="Right Arrow 451"/>
          <p:cNvSpPr/>
          <p:nvPr/>
        </p:nvSpPr>
        <p:spPr>
          <a:xfrm rot="20841121">
            <a:off x="5221920" y="5205514"/>
            <a:ext cx="857849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1" name="Right Arrow 110"/>
          <p:cNvSpPr/>
          <p:nvPr/>
        </p:nvSpPr>
        <p:spPr>
          <a:xfrm rot="1743356">
            <a:off x="5218485" y="5561414"/>
            <a:ext cx="912423" cy="274688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TM/EIDR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33866" y="685800"/>
            <a:ext cx="4385734" cy="561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bg1"/>
                </a:solidFill>
                <a:latin typeface="Rock Sans" pitchFamily="34" charset="0"/>
              </a:rPr>
              <a:t>Theatrical Use Case:</a:t>
            </a:r>
            <a:r>
              <a:rPr lang="en-US" sz="1800" b="1" dirty="0">
                <a:solidFill>
                  <a:schemeClr val="bg1"/>
                </a:solidFill>
                <a:latin typeface="Rock Sans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Rock Sans" pitchFamily="34" charset="0"/>
              </a:rPr>
              <a:t>Simplification 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  <a:latin typeface="Rock Sans" pitchFamily="34" charset="0"/>
              </a:rPr>
              <a:t>via EIDR/</a:t>
            </a:r>
            <a:r>
              <a:rPr lang="en-US" sz="1800" dirty="0" err="1" smtClean="0">
                <a:solidFill>
                  <a:schemeClr val="bg1"/>
                </a:solidFill>
                <a:latin typeface="Rock Sans" pitchFamily="34" charset="0"/>
              </a:rPr>
              <a:t>Rentrak</a:t>
            </a:r>
            <a:r>
              <a:rPr lang="en-US" sz="1800" dirty="0" smtClean="0">
                <a:solidFill>
                  <a:schemeClr val="bg1"/>
                </a:solidFill>
                <a:latin typeface="Rock Sans" pitchFamily="34" charset="0"/>
              </a:rPr>
              <a:t> Partnership</a:t>
            </a:r>
            <a:endParaRPr lang="en-US" sz="2000" dirty="0">
              <a:latin typeface="Rock Sans" pitchFamily="34" charset="0"/>
            </a:endParaRPr>
          </a:p>
        </p:txBody>
      </p:sp>
      <p:pic>
        <p:nvPicPr>
          <p:cNvPr id="113" name="Picture 2" descr="C:\Users\206064549\AppData\Local\Microsoft\Windows\Temporary Internet Files\Content.Outlook\CBO4M369\universal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258" y="1759978"/>
            <a:ext cx="927666" cy="5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206064549\AppData\Local\Microsoft\Windows\Temporary Internet Files\Content.Outlook\CBO4M369\universal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427" y="4483187"/>
            <a:ext cx="927666" cy="5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9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685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Direct audience measurement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14800"/>
          </a:xfrm>
        </p:spPr>
        <p:txBody>
          <a:bodyPr>
            <a:noAutofit/>
          </a:bodyPr>
          <a:lstStyle/>
          <a:p>
            <a:pPr>
              <a:buSzPct val="55000"/>
            </a:pPr>
            <a:r>
              <a:rPr lang="en-US" dirty="0" smtClean="0">
                <a:latin typeface="Arial" charset="0"/>
              </a:rPr>
              <a:t>Panel ratings not sufficient for new TV platforms</a:t>
            </a:r>
            <a:endParaRPr lang="en-US" dirty="0">
              <a:latin typeface="Arial" charset="0"/>
            </a:endParaRP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Ad industry needs to measure viewership across an increasing number of platforms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Smart phones, tablets, PCs, connected TVs, etc.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Direct measurement offers greater reach and accuracy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Requires standardized IDs for programs and ads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CIMM-TAXI industry group in North America endorses EIDR for program ID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Estimates $2.5B benefit to the media industry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5791200"/>
            <a:ext cx="7391400" cy="762000"/>
          </a:xfrm>
          <a:prstGeom prst="roundRect">
            <a:avLst>
              <a:gd name="adj" fmla="val 24243"/>
            </a:avLst>
          </a:prstGeom>
          <a:solidFill>
            <a:srgbClr val="0076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 needs a uniform ID for all programs to automate direct measurement of viewership.</a:t>
            </a:r>
            <a:endParaRPr lang="en-US" sz="1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8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250"/>
          <p:cNvSpPr txBox="1">
            <a:spLocks/>
          </p:cNvSpPr>
          <p:nvPr/>
        </p:nvSpPr>
        <p:spPr>
          <a:xfrm>
            <a:off x="189928" y="541360"/>
            <a:ext cx="89154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smtClean="0"/>
              <a:t>More and more digital distribution channels are opening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" y="2978526"/>
            <a:ext cx="1905000" cy="1655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broadcasters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" y="5353496"/>
            <a:ext cx="1905000" cy="10602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studios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19" y="5738037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Distribution competition means more choices for the consumers, more leverage for the content owner, and more complexity in the distribution infrastructure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98179" y="609861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Cable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83043" y="5352438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Satellite</a:t>
            </a:r>
            <a:endParaRPr lang="en-US" sz="1200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307" y="4771636"/>
            <a:ext cx="743902" cy="8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53418" y="4633136"/>
            <a:ext cx="739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TelcoTV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0106" y="4224535"/>
            <a:ext cx="116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Connected TV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71359" y="351594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Connected</a:t>
            </a:r>
          </a:p>
          <a:p>
            <a:r>
              <a:rPr lang="en-US" sz="1200" i="1" dirty="0" smtClean="0"/>
              <a:t>Blu-ray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58392" y="473172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Over The Top </a:t>
            </a:r>
          </a:p>
          <a:p>
            <a:pPr algn="ctr"/>
            <a:r>
              <a:rPr lang="en-US" sz="1200" b="1" dirty="0" smtClean="0"/>
              <a:t>Content aggregators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45947" y="5881300"/>
            <a:ext cx="1322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Cable / Satellite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525780" y="4726124"/>
            <a:ext cx="1905000" cy="530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51699" y="3238641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Game consoles</a:t>
            </a:r>
            <a:endParaRPr lang="en-US" sz="1200" i="1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708" y="2697714"/>
            <a:ext cx="548187" cy="58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028" y="3619686"/>
            <a:ext cx="738557" cy="5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497" y="4257734"/>
            <a:ext cx="625888" cy="36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359" y="3110675"/>
            <a:ext cx="1044231" cy="4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14497" y="3481186"/>
            <a:ext cx="158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Direct to consumer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20106" y="6346832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Disc</a:t>
            </a:r>
            <a:endParaRPr lang="en-US" sz="1200" i="1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095" y="5821383"/>
            <a:ext cx="613866" cy="5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6865185" y="4257734"/>
            <a:ext cx="208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65185" y="5490937"/>
            <a:ext cx="208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25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61882" cy="685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Rights recovery</a:t>
            </a:r>
          </a:p>
        </p:txBody>
      </p:sp>
      <p:sp>
        <p:nvSpPr>
          <p:cNvPr id="14" name="Up Arrow 13"/>
          <p:cNvSpPr/>
          <p:nvPr/>
        </p:nvSpPr>
        <p:spPr>
          <a:xfrm rot="16200000">
            <a:off x="2570190" y="3895701"/>
            <a:ext cx="381000" cy="1219200"/>
          </a:xfrm>
          <a:prstGeom prst="upArrow">
            <a:avLst/>
          </a:prstGeom>
          <a:gradFill>
            <a:gsLst>
              <a:gs pos="78000">
                <a:schemeClr val="accent1">
                  <a:tint val="44500"/>
                  <a:satMod val="160000"/>
                  <a:lumMod val="8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Down Arrow 16"/>
          <p:cNvSpPr/>
          <p:nvPr/>
        </p:nvSpPr>
        <p:spPr>
          <a:xfrm rot="16200000">
            <a:off x="2498088" y="1973952"/>
            <a:ext cx="381000" cy="1168529"/>
          </a:xfrm>
          <a:prstGeom prst="downArrow">
            <a:avLst/>
          </a:prstGeom>
          <a:gradFill>
            <a:gsLst>
              <a:gs pos="78000">
                <a:schemeClr val="accent1">
                  <a:tint val="44500"/>
                  <a:satMod val="160000"/>
                  <a:lumMod val="8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2179702" y="1828800"/>
            <a:ext cx="132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Claims &amp; cue sheets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28" name="Picture 2" descr="http://3.bp.blogspot.com/_Go1IxNuh1t4/TKN4w4I6HTI/AAAAAAAAAGY/TX88XkSjx38/s320/tv_guide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146" y="4724400"/>
            <a:ext cx="723281" cy="5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eft Arrow 28"/>
          <p:cNvSpPr/>
          <p:nvPr/>
        </p:nvSpPr>
        <p:spPr>
          <a:xfrm>
            <a:off x="5512630" y="3203377"/>
            <a:ext cx="1663972" cy="246468"/>
          </a:xfrm>
          <a:prstGeom prst="leftArrow">
            <a:avLst/>
          </a:prstGeom>
          <a:gradFill>
            <a:gsLst>
              <a:gs pos="79000">
                <a:schemeClr val="accent1">
                  <a:tint val="44500"/>
                  <a:satMod val="160000"/>
                  <a:lumMod val="7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5690518" y="2895600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Broadcast data</a:t>
            </a:r>
            <a:endParaRPr lang="en-US" sz="1100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KWelch\Pictures\EIDR-logo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918" y="2759567"/>
            <a:ext cx="853553" cy="2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KWelch\Pictures\EIDR-logo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690" y="4820344"/>
            <a:ext cx="853553" cy="2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KWelch\Pictures\EIDR-logo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002" y="3472048"/>
            <a:ext cx="853553" cy="2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t3.gstatic.com/images?q=tbn:ANd9GcRbcf1Zqfg7OSF4jQ1eGXA91cFT0eaUqKMRNi8abOMSEKbl2zj622GPFvC7S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9751" y="2895600"/>
            <a:ext cx="906327" cy="5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16"/>
          <a:stretch/>
        </p:blipFill>
        <p:spPr bwMode="auto">
          <a:xfrm>
            <a:off x="910247" y="1710265"/>
            <a:ext cx="599195" cy="69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4" t="19892" r="15788" b="21326"/>
          <a:stretch/>
        </p:blipFill>
        <p:spPr bwMode="auto">
          <a:xfrm>
            <a:off x="7367717" y="1564054"/>
            <a:ext cx="931436" cy="5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726" y="4267200"/>
            <a:ext cx="601318" cy="6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hMSEBUSExEWFBAUDRYaFxgVDRoeFBcaHyAdIB8hHiYdIikfHCUlJRUeJzEgJCcqNSwsHyAyNTAqNTIvMikBCQoKDQwOFQ8PFzUkHSMrNTUpNCw1LDU1LSk1LSosNSk1LDU1NTUqNTM1NTU1NSwvLykpNTUpNSs1MjU1LDEpLf/AABEIAFAAaAMBIgACEQEDEQH/xAAbAAEAAgMBAQAAAAAAAAAAAAAAAwYBBAUHAv/EADYQAAIBAwEHAQcCBQUBAAAAAAECAwAEESEFBhITFDFRQSIjMmFxgaEHYkJSU3KxgpHR8PEW/8QAGQEBAQEBAQEAAAAAAAAAAAAAAAEEBQMC/8QAJREBAAIBAwMDBQAAAAAAAAAAAAERAhJRoQMEQTGR8QUhMlLw/9oADAMBAAIRAxEAPwD2vpF8U6RfFTUoIekXxTpF8VNSgh6RfFOkXxU1KCHpF8U6RfFTUoIekXxTpF8VNSgh6RfFOkXxU1KCHpF8VmpaUClKUClKUClKUClYZgBknAFcx94YySIleYj+mmVH+o4X80HUpVbXeyRvgtSV5gTi564LHQAHBB+xqW03oZiwa1kBQ4YKQzL9Ro33ANB36Vp2W1opchHBYd1Iw4+oOtblApSlApUdxcLGjO7BUVSWJOgA1JNUaL9VQXhc2Uy2VxciKK4Z19picA8HxBSR3/FBfaVV4t/Iyt+/LYR2DsrNxjEjKpJC+NdNfNc25/VEL0yrZTSTXVmZljjKlwNeEH64zn0FBeqhu7tYkaRzhFGSap97+o7hnSCwmuHgiVrngkUJCxGSmT8bDXIA9K+b79RoJILUw2z3U12C8UAChhwkglidFCkEZ17UHZhh6n3lwwWLukPGMY9DJ5P7ewrF1Ks8nTIwS3jA5pVgOLPZF8Dzj6VSdnb8Dq767uEeK1tYIounZFLc9icgAaFiVIznsc119nb8DqobSTZT281xxOoYx44ME8Rx65GCvpQWbaxjVIVQqFW7hwARgDNSbTshIRJE6rcoPYYEa/tbyp/FUDYW/jYvrq8t8WcVyEhXhjJWRdOWuNXYlgeLtp3rqRb4ie4isJ9mzW0typI94gxHgniyuoPskFfSk34WIi4v0Wvo1uY1eSNo5QO/aRGHg+P818WG0WSXp5mDOc8uQYxIB6EejDx61QbqyRFupQHeKG7SNAbh8Y14jkHJ9P8AerZvPPxPFbQIpnb3nF6xquobI9SRjWsvT7nVeqK+Zh0+v9Pnp6dGV3d3FVURO8+JWqlamyr7nQpJ/MgJ+R9fzStTltLe7ZRubGeBWKtJAVBCk4P0GprzzdXcyVJIDcbPt40gCkukMkkszL8LDJAj1AJOuv49bpUm/D7xnGPWHjq7rbS5NzY8CC1ur15HuOBzKVZgSOHzp/nX1qz7H2K0W1JLpo35CbPit7cCMlwFxxZGNPh/NXusOMgj5VKy3XVh+vLymHYe0oDeW9uidPeXMj89435sYfRhwj4iB2/7j7Xda5s7u2msYhLHDs/p2E8brw6klxga5JzgfMVnYu5G0A0IlOIxahZAZ8gcly0S6HXjOGY+MioV3RvOS7GNoJGtBFcSPegtO7yKZJSQSAqKG4ex9rAGBSp3NWG3LQn3YuGglhZlbarbUF6U5T8t0U8K500Gc4H/ALXZ2Ol3PtJ72cIXt7R4UjhRyIpjg8LFhqcNksPIFSX+583MdooDJZtc2yctboBpbZEdj7TN2MsoLAnULXOXcm7MQijARmt7zqEW7y0ZdxJEgOdchAvF6DNWp3NWG3KO43UmTZlraqD16bQNxwtE/KlcEsRxY8YOTjtXV2ItzJtg3V2FEkWzgEhhjdjHxsdTka5w2vrUd9uzfhC+ffvZuWK3IXinmkQPGmToVii4VbydK1J9ybocbR2jRwSXg4rdbhGYxpFiPi4m4SvG7krxaHB1qVO5qw25WKfYxXZs8ADvKWMhJgZeIlh2z3OldLdnZ0hV7qX3c82NCuqRqMBde2cZP2r73Z2alvBD7bzSJAI2YNx6juCR3x2+1bG2dpFl5EasJpvZGVxhf4mPyArxx7fHHKMto/pa+p3+efTywmPym5n2+3EezO56npE8FnI+hY4pXVtLYRoqL8KqAPtStDAlpSlApSlArDLkYOoNZpQcUWktsSYV5luTnlZ9tP7Ce4/aftWtcXiPIJrdwLlRh4n9lpF/lIPqPQ1Y617vZ8coxJGr/wByg0HJvdpJNHEVyGF7EGUjDoeLsR6VnaW1eaTFC4VQcSzEgIg9QpOhY/itn/5i2/or+f8AmvqLdu2U5ECaeVyPzpQalvtJQghs4+ZwjAbtCvzLfxfQVvbN2XyyZHbmTv8AE5Hp4UegHit5VAGAMCs0ClKUH//Z"/>
          <p:cNvSpPr>
            <a:spLocks noChangeAspect="1" noChangeArrowheads="1"/>
          </p:cNvSpPr>
          <p:nvPr/>
        </p:nvSpPr>
        <p:spPr bwMode="auto">
          <a:xfrm>
            <a:off x="63500" y="-37465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mediametrie.com/_img/logo_eurodatatv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1311" y="3581400"/>
            <a:ext cx="831646" cy="6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jmcguinness.com/images/clients/tms-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8547" y="2209800"/>
            <a:ext cx="930672" cy="5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09.250.143.166/fb/_images/newblu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475" y="3733800"/>
            <a:ext cx="565400" cy="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diehiphop.net/wp-content/uploads/2009/08/Ascap_BMI_Sesa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085" y="1878866"/>
            <a:ext cx="1764402" cy="4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76601" y="1564054"/>
            <a:ext cx="1892447" cy="3798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60" name="Picture 12" descr="http://www.fcs.rs/img/agico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069" y="3733800"/>
            <a:ext cx="12001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exus404.com/Blog/wp-content/uploads2/2012/01/MPAA-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189" y="2819400"/>
            <a:ext cx="1397911" cy="6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7" y="2408998"/>
            <a:ext cx="370532" cy="4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5" t="32730" r="12920" b="26297"/>
          <a:stretch/>
        </p:blipFill>
        <p:spPr bwMode="auto">
          <a:xfrm>
            <a:off x="279413" y="3456507"/>
            <a:ext cx="630834" cy="34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844" y="3800334"/>
            <a:ext cx="489240" cy="3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533" y="4915433"/>
            <a:ext cx="596906" cy="3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28"/>
          <a:stretch/>
        </p:blipFill>
        <p:spPr bwMode="auto">
          <a:xfrm>
            <a:off x="882142" y="2969024"/>
            <a:ext cx="932274" cy="37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107876" y="1564054"/>
            <a:ext cx="1892447" cy="3790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3535008" y="1571322"/>
            <a:ext cx="1892447" cy="3791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66" name="Picture 18" descr="http://limeshot.com/images/blog/dollar-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133" y="3733800"/>
            <a:ext cx="595114" cy="5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1050" smtClean="0"/>
              <a:t> </a:t>
            </a:r>
            <a:fld id="{192207C9-91DC-416C-88E6-AFAA9D24F0EB}" type="slidenum">
              <a:rPr lang="en-US" sz="1050" smtClean="0"/>
              <a:pPr/>
              <a:t>50</a:t>
            </a:fld>
            <a:endParaRPr lang="en-US" sz="1050"/>
          </a:p>
        </p:txBody>
      </p:sp>
      <p:sp>
        <p:nvSpPr>
          <p:cNvPr id="6" name="Bent Arrow 5"/>
          <p:cNvSpPr/>
          <p:nvPr/>
        </p:nvSpPr>
        <p:spPr>
          <a:xfrm flipV="1">
            <a:off x="786383" y="5486400"/>
            <a:ext cx="2056067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6200000" flipV="1">
            <a:off x="7105982" y="4894851"/>
            <a:ext cx="684468" cy="1867568"/>
          </a:xfrm>
          <a:prstGeom prst="bentArrow">
            <a:avLst>
              <a:gd name="adj1" fmla="val 3141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7084" y="5848290"/>
            <a:ext cx="220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Scheduling data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6" name="Picture 3" descr="C:\Users\KWelch\Pictures\EIDR-logo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853553" cy="2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lypropeller.com/wp-content/uploads/2011/03/Lionsgate-logo-300x52.jpg">
            <a:hlinkClick r:id="rId26" tooltip="Lionsgate logo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36" y="4385212"/>
            <a:ext cx="1281106" cy="2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9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ratings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country rates content differently</a:t>
            </a:r>
          </a:p>
          <a:p>
            <a:r>
              <a:rPr lang="en-GB" dirty="0" smtClean="0"/>
              <a:t>Films are often available in multiple versions</a:t>
            </a:r>
          </a:p>
          <a:p>
            <a:r>
              <a:rPr lang="en-GB" dirty="0" smtClean="0"/>
              <a:t>Have to be sure the rating is attached to the right version of the film</a:t>
            </a:r>
          </a:p>
          <a:p>
            <a:pPr lvl="1"/>
            <a:r>
              <a:rPr lang="en-GB" dirty="0" smtClean="0"/>
              <a:t>Managing based on modified titles is error-prone and confusing</a:t>
            </a:r>
          </a:p>
          <a:p>
            <a:r>
              <a:rPr lang="en-GB" dirty="0" smtClean="0"/>
              <a:t>Pilot project underway at MPAA (US rating agency) to use EIDR</a:t>
            </a:r>
          </a:p>
          <a:p>
            <a:pPr lvl="1"/>
            <a:r>
              <a:rPr lang="en-GB" dirty="0" smtClean="0"/>
              <a:t>Simplify the process</a:t>
            </a:r>
          </a:p>
          <a:p>
            <a:pPr lvl="1"/>
            <a:r>
              <a:rPr lang="en-GB" dirty="0" smtClean="0"/>
              <a:t>Remove errors and </a:t>
            </a:r>
            <a:r>
              <a:rPr lang="en-GB" dirty="0" err="1" smtClean="0"/>
              <a:t>ambuguity</a:t>
            </a:r>
            <a:endParaRPr lang="en-GB" dirty="0" smtClean="0"/>
          </a:p>
          <a:p>
            <a:r>
              <a:rPr lang="en-GB" dirty="0" smtClean="0"/>
              <a:t>BBFC (UK rating agency) is scoping a similar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Content archives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1229"/>
          </a:xfrm>
        </p:spPr>
        <p:txBody>
          <a:bodyPr/>
          <a:lstStyle/>
          <a:p>
            <a:pPr>
              <a:buSzPct val="55000"/>
            </a:pPr>
            <a:r>
              <a:rPr lang="en-US" dirty="0" smtClean="0">
                <a:latin typeface="Arial" charset="0"/>
              </a:rPr>
              <a:t>Members include British Film Institute, British Universities Film &amp; Video Council, Internet Video Archive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US studios are registering their archives now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Active discussions with British Library, INA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smtClean="0">
                <a:latin typeface="Arial" charset="0"/>
              </a:rPr>
              <a:t>France), </a:t>
            </a:r>
            <a:r>
              <a:rPr lang="en-US" dirty="0" smtClean="0">
                <a:latin typeface="Arial" charset="0"/>
              </a:rPr>
              <a:t>Library of </a:t>
            </a:r>
            <a:r>
              <a:rPr lang="en-US" dirty="0" smtClean="0">
                <a:latin typeface="Arial" charset="0"/>
              </a:rPr>
              <a:t>Congress (US), </a:t>
            </a:r>
            <a:r>
              <a:rPr lang="en-US" dirty="0" err="1" smtClean="0">
                <a:latin typeface="Arial" charset="0"/>
              </a:rPr>
              <a:t>Cinematek</a:t>
            </a:r>
            <a:r>
              <a:rPr lang="en-US" dirty="0" smtClean="0">
                <a:latin typeface="Arial" charset="0"/>
              </a:rPr>
              <a:t> (Belgium)</a:t>
            </a:r>
            <a:endParaRPr lang="en-US" dirty="0" smtClean="0">
              <a:latin typeface="Arial" charset="0"/>
            </a:endParaRP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Developing applications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BUFVC – academic citation of AV works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BFI – National TV archive project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BFI – online availability of BFI titles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British Library – news archive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INA – French TV archive &amp; fingerprinting applications</a:t>
            </a:r>
          </a:p>
          <a:p>
            <a:pPr lvl="1">
              <a:buSzPct val="55000"/>
            </a:pPr>
            <a:r>
              <a:rPr lang="en-US" dirty="0" smtClean="0">
                <a:latin typeface="Arial" charset="0"/>
              </a:rPr>
              <a:t>IVA – </a:t>
            </a:r>
            <a:r>
              <a:rPr lang="en-US" dirty="0" smtClean="0">
                <a:latin typeface="Arial" charset="0"/>
              </a:rPr>
              <a:t>internet distribution </a:t>
            </a:r>
            <a:r>
              <a:rPr lang="en-US" dirty="0" smtClean="0">
                <a:latin typeface="Arial" charset="0"/>
              </a:rPr>
              <a:t>of film trailers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2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European Projects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BBC</a:t>
            </a:r>
          </a:p>
          <a:p>
            <a:pPr lvl="1"/>
            <a:r>
              <a:rPr lang="en-GB" sz="1600" dirty="0" smtClean="0"/>
              <a:t>Trial of EIDR registration underway</a:t>
            </a:r>
          </a:p>
          <a:p>
            <a:pPr lvl="1"/>
            <a:r>
              <a:rPr lang="en-GB" sz="1600" dirty="0" smtClean="0"/>
              <a:t>BBC WW: proposed project for global content distribution</a:t>
            </a:r>
          </a:p>
          <a:p>
            <a:r>
              <a:rPr lang="en-GB" sz="1800" dirty="0" smtClean="0"/>
              <a:t>ITV</a:t>
            </a:r>
          </a:p>
          <a:p>
            <a:pPr lvl="1"/>
            <a:r>
              <a:rPr lang="en-GB" sz="1600" dirty="0" smtClean="0"/>
              <a:t>Dual ISAN/EIDR registration (underway)</a:t>
            </a:r>
          </a:p>
          <a:p>
            <a:pPr lvl="1"/>
            <a:r>
              <a:rPr lang="en-GB" sz="1600" dirty="0" smtClean="0"/>
              <a:t>Content flow-through to BFI (via Deluxe as encoding house)</a:t>
            </a:r>
          </a:p>
          <a:p>
            <a:r>
              <a:rPr lang="en-GB" sz="1800" dirty="0" smtClean="0"/>
              <a:t>Orange</a:t>
            </a:r>
          </a:p>
          <a:p>
            <a:pPr lvl="1"/>
            <a:r>
              <a:rPr lang="en-GB" sz="1600" dirty="0" err="1" smtClean="0"/>
              <a:t>Catalog</a:t>
            </a:r>
            <a:r>
              <a:rPr lang="en-GB" sz="1600" dirty="0" smtClean="0"/>
              <a:t> matching trial</a:t>
            </a:r>
          </a:p>
          <a:p>
            <a:pPr lvl="1"/>
            <a:r>
              <a:rPr lang="en-GB" sz="1600" dirty="0" err="1" smtClean="0"/>
              <a:t>Viaccess</a:t>
            </a:r>
            <a:r>
              <a:rPr lang="en-GB" sz="1600" dirty="0" smtClean="0"/>
              <a:t>/Orca subsidiary has joined EIDR</a:t>
            </a:r>
          </a:p>
          <a:p>
            <a:r>
              <a:rPr lang="en-GB" sz="1800" dirty="0" smtClean="0"/>
              <a:t>Canal +</a:t>
            </a:r>
          </a:p>
          <a:p>
            <a:pPr lvl="1"/>
            <a:r>
              <a:rPr lang="en-GB" sz="1600" dirty="0" smtClean="0"/>
              <a:t>Trial of </a:t>
            </a:r>
            <a:r>
              <a:rPr lang="en-GB" sz="1600" dirty="0" err="1" smtClean="0"/>
              <a:t>catalog</a:t>
            </a:r>
            <a:r>
              <a:rPr lang="en-GB" sz="1600" dirty="0" smtClean="0"/>
              <a:t> matching</a:t>
            </a:r>
          </a:p>
          <a:p>
            <a:pPr lvl="1"/>
            <a:r>
              <a:rPr lang="en-GB" sz="1600" dirty="0" smtClean="0"/>
              <a:t>Films to BFI (in planning)</a:t>
            </a:r>
          </a:p>
          <a:p>
            <a:r>
              <a:rPr lang="en-GB" sz="1800" dirty="0" err="1" smtClean="0"/>
              <a:t>Mediakraft</a:t>
            </a:r>
            <a:endParaRPr lang="en-GB" sz="1800" dirty="0" smtClean="0"/>
          </a:p>
          <a:p>
            <a:pPr lvl="1"/>
            <a:r>
              <a:rPr lang="en-GB" sz="1600" dirty="0" smtClean="0"/>
              <a:t>Online video production and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Other projects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12AE-E0C2-4454-A64F-DCEB8239D26F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4883257"/>
              </p:ext>
            </p:extLst>
          </p:nvPr>
        </p:nvGraphicFramePr>
        <p:xfrm>
          <a:off x="789167" y="1529541"/>
          <a:ext cx="7239000" cy="442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482"/>
                <a:gridCol w="4876518"/>
              </a:tblGrid>
              <a:tr h="3546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Customer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marL="45720" marR="45720"/>
                </a:tc>
              </a:tr>
              <a:tr h="2931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NBCU/MPAA, </a:t>
                      </a:r>
                      <a:r>
                        <a:rPr lang="en-US" sz="1200" dirty="0" err="1" smtClean="0"/>
                        <a:t>Rovi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Early Registration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RSG</a:t>
                      </a:r>
                      <a:r>
                        <a:rPr lang="en-US" sz="1200" baseline="0" dirty="0" smtClean="0"/>
                        <a:t> Media, Rogers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Rights Management</a:t>
                      </a:r>
                      <a:endParaRPr lang="en-US" sz="1200" dirty="0"/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HBO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Title Matching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and Registration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</a:tr>
              <a:tr h="347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Comcast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VOD distribution, metadata aggregation, reporting</a:t>
                      </a:r>
                    </a:p>
                  </a:txBody>
                  <a:tcPr marL="45720" marR="45720" anchor="ctr" anchorCtr="1"/>
                </a:tc>
              </a:tr>
              <a:tr h="293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Time Warner Cable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VOD, National Channel Map, Recommendations</a:t>
                      </a:r>
                      <a:endParaRPr lang="en-US" sz="12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Shaw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Integration in Recommendations Environment</a:t>
                      </a:r>
                    </a:p>
                  </a:txBody>
                  <a:tcPr marL="45720" marR="45720" anchor="ctr"/>
                </a:tc>
              </a:tr>
              <a:tr h="501246">
                <a:tc>
                  <a:txBody>
                    <a:bodyPr/>
                    <a:lstStyle/>
                    <a:p>
                      <a:pPr algn="l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CableLabs</a:t>
                      </a:r>
                      <a:endParaRPr lang="en-US" sz="12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Targeted Advertising Proof of Concept</a:t>
                      </a:r>
                    </a:p>
                    <a:p>
                      <a:pPr algn="ctr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Viewership Measurement Proof of Concept</a:t>
                      </a:r>
                      <a:endParaRPr lang="en-US" sz="12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algn="l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Canoe Ventures</a:t>
                      </a:r>
                      <a:endParaRPr lang="en-US" sz="12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Dynamic ad insertion</a:t>
                      </a:r>
                      <a:endParaRPr lang="en-US" sz="12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err="1" smtClean="0">
                          <a:solidFill>
                            <a:srgbClr val="000000"/>
                          </a:solidFill>
                        </a:rPr>
                        <a:t>Civolution</a:t>
                      </a: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200" strike="noStrike" dirty="0" err="1" smtClean="0">
                          <a:solidFill>
                            <a:srgbClr val="000000"/>
                          </a:solidFill>
                        </a:rPr>
                        <a:t>DigitalSmiths</a:t>
                      </a:r>
                      <a:r>
                        <a:rPr lang="en-US" sz="1200" strike="noStrik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2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Fingerprinting/Second Screen </a:t>
                      </a: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err="1" smtClean="0">
                          <a:solidFill>
                            <a:srgbClr val="000000"/>
                          </a:solidFill>
                        </a:rPr>
                        <a:t>Vudu</a:t>
                      </a: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, Google, Microsoft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Electronic Retailing, IP Distribution </a:t>
                      </a: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Disney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Anti-piracy</a:t>
                      </a: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British Film Institute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baseline="0" dirty="0" smtClean="0">
                          <a:solidFill>
                            <a:srgbClr val="000000"/>
                          </a:solidFill>
                        </a:rPr>
                        <a:t>Content digitization; Public accessibility of collection information</a:t>
                      </a:r>
                      <a:endParaRPr lang="en-US" sz="12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anchor="ctr"/>
                </a:tc>
              </a:tr>
              <a:tr h="293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Sony,</a:t>
                      </a:r>
                      <a:r>
                        <a:rPr lang="en-US" sz="1200" strike="noStrike" baseline="0" dirty="0" smtClean="0">
                          <a:solidFill>
                            <a:srgbClr val="000000"/>
                          </a:solidFill>
                        </a:rPr>
                        <a:t> NBCU, WB, Fox,…</a:t>
                      </a:r>
                      <a:endParaRPr lang="en-US" sz="1200" strike="noStrik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 smtClean="0">
                          <a:solidFill>
                            <a:srgbClr val="000000"/>
                          </a:solidFill>
                        </a:rPr>
                        <a:t>Internal title management systems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53165"/>
            <a:ext cx="9144000" cy="4640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digital world is here to stay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 are Identifiers essential in a digital world?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EIDR Identifier: a worldwide consortium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Example uses and applications</a:t>
            </a:r>
          </a:p>
          <a:p>
            <a:pPr marL="0" indent="0">
              <a:buNone/>
            </a:pPr>
            <a:r>
              <a:rPr lang="en-GB" dirty="0" smtClean="0"/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7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609600"/>
            <a:ext cx="8993875" cy="685800"/>
          </a:xfrm>
        </p:spPr>
        <p:txBody>
          <a:bodyPr/>
          <a:lstStyle/>
          <a:p>
            <a:r>
              <a:rPr lang="en-GB" dirty="0" smtClean="0"/>
              <a:t>Standards: EIDR is becoming part of world’s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</a:rPr>
              <a:t>ISO</a:t>
            </a:r>
          </a:p>
          <a:p>
            <a:pPr lvl="1"/>
            <a:r>
              <a:rPr lang="en-GB" sz="1400" dirty="0" smtClean="0"/>
              <a:t>EIDR is an implementation of ISO 26324 (DOI)</a:t>
            </a:r>
          </a:p>
          <a:p>
            <a:pPr lvl="1"/>
            <a:r>
              <a:rPr lang="en-GB" sz="1400" dirty="0" smtClean="0"/>
              <a:t>Working with ISAN (ISO 15706) on interoperability projects and cross-registration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DVB</a:t>
            </a:r>
          </a:p>
          <a:p>
            <a:pPr lvl="1"/>
            <a:r>
              <a:rPr lang="en-GB" sz="1400" dirty="0" smtClean="0"/>
              <a:t>Covered in “Companion Screens and Supplementary Streams </a:t>
            </a:r>
            <a:r>
              <a:rPr lang="en-GB" sz="1400" dirty="0" err="1" smtClean="0"/>
              <a:t>Report:Current</a:t>
            </a:r>
            <a:r>
              <a:rPr lang="en-GB" sz="1400" dirty="0" smtClean="0"/>
              <a:t> Experiences and Relevant Technologies”  (TM-SM-CSS 0017)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SMPTE</a:t>
            </a:r>
          </a:p>
          <a:p>
            <a:pPr lvl="1"/>
            <a:r>
              <a:rPr lang="en-GB" sz="1400" dirty="0" smtClean="0"/>
              <a:t>RP 2079 for use of EIDR in MXF media containers (KLV, URI, text) at </a:t>
            </a:r>
            <a:r>
              <a:rPr lang="en-US" sz="1400" dirty="0" smtClean="0"/>
              <a:t>Final Committee Draft.</a:t>
            </a:r>
            <a:endParaRPr lang="en-GB" sz="1400" dirty="0" smtClean="0"/>
          </a:p>
          <a:p>
            <a:pPr lvl="1"/>
            <a:r>
              <a:rPr lang="en-GB" sz="1400" dirty="0" smtClean="0"/>
              <a:t>Can be used in AMWA  AS-03 and AS-11</a:t>
            </a:r>
          </a:p>
          <a:p>
            <a:pPr lvl="1"/>
            <a:r>
              <a:rPr lang="en-GB" sz="1400" dirty="0" smtClean="0"/>
              <a:t>RP 2021-5 carriage of EIDR in BXF at </a:t>
            </a:r>
            <a:r>
              <a:rPr lang="en-US" sz="1400" dirty="0" smtClean="0"/>
              <a:t>Final Committee Draft.</a:t>
            </a:r>
            <a:endParaRPr lang="en-GB" sz="1400" dirty="0" smtClean="0"/>
          </a:p>
          <a:p>
            <a:pPr lvl="1"/>
            <a:r>
              <a:rPr lang="en-GB" sz="1400" dirty="0" smtClean="0"/>
              <a:t>Participating in SMPTE 24TB “Open ID Binding to Essence”</a:t>
            </a:r>
          </a:p>
          <a:p>
            <a:r>
              <a:rPr lang="en-GB" sz="1800" b="1" dirty="0" err="1" smtClean="0">
                <a:solidFill>
                  <a:schemeClr val="accent1"/>
                </a:solidFill>
              </a:rPr>
              <a:t>CableLabs</a:t>
            </a:r>
            <a:r>
              <a:rPr lang="en-GB" sz="1800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sz="1400" dirty="0" smtClean="0"/>
              <a:t>Included in </a:t>
            </a:r>
            <a:r>
              <a:rPr lang="en-GB" sz="1400" dirty="0" err="1" smtClean="0"/>
              <a:t>CableLabs</a:t>
            </a:r>
            <a:r>
              <a:rPr lang="en-GB" sz="1400" dirty="0" smtClean="0"/>
              <a:t> VOD 3.0 spec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SCTE</a:t>
            </a:r>
            <a:endParaRPr lang="en-GB" b="1" dirty="0" smtClean="0">
              <a:solidFill>
                <a:schemeClr val="accent1"/>
              </a:solidFill>
            </a:endParaRPr>
          </a:p>
          <a:p>
            <a:pPr lvl="1"/>
            <a:r>
              <a:rPr lang="en-GB" sz="1400" dirty="0" smtClean="0"/>
              <a:t>Carriage in SCTE-35  2013 segmentation descriptor</a:t>
            </a:r>
          </a:p>
          <a:p>
            <a:pPr lvl="1"/>
            <a:r>
              <a:rPr lang="en-GB" sz="1400" dirty="0" smtClean="0"/>
              <a:t>Used in dynamic ad insertion via SCTE 130</a:t>
            </a:r>
          </a:p>
          <a:p>
            <a:pPr lvl="1"/>
            <a:r>
              <a:rPr lang="en-GB" sz="1400" dirty="0" smtClean="0"/>
              <a:t>Proposed for MPEG transport on cable via SCTE 54</a:t>
            </a:r>
            <a:r>
              <a:rPr lang="en-GB" sz="1600" dirty="0" smtClean="0"/>
              <a:t>.</a:t>
            </a:r>
          </a:p>
          <a:p>
            <a:pPr lvl="1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Standards</a:t>
            </a:r>
            <a:r>
              <a:rPr lang="en-GB" sz="2800" dirty="0"/>
              <a:t> </a:t>
            </a:r>
            <a:r>
              <a:rPr lang="en-GB" sz="2800" dirty="0" smtClean="0"/>
              <a:t>(continued)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</a:rPr>
              <a:t>EBU</a:t>
            </a:r>
          </a:p>
          <a:p>
            <a:pPr lvl="1"/>
            <a:r>
              <a:rPr lang="en-GB" sz="1400" dirty="0" smtClean="0"/>
              <a:t>Mapping from </a:t>
            </a:r>
            <a:r>
              <a:rPr lang="en-GB" sz="1400" dirty="0" err="1" smtClean="0"/>
              <a:t>EBUCore</a:t>
            </a:r>
            <a:r>
              <a:rPr lang="en-GB" sz="1400" dirty="0" smtClean="0"/>
              <a:t> to EIDR registration data available in draft</a:t>
            </a:r>
          </a:p>
          <a:p>
            <a:pPr lvl="1"/>
            <a:r>
              <a:rPr lang="en-GB" sz="1400" dirty="0" smtClean="0"/>
              <a:t>Joint participation in SMPTE Core metadata project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Linked Content Coalition</a:t>
            </a:r>
          </a:p>
          <a:p>
            <a:pPr lvl="1"/>
            <a:r>
              <a:rPr lang="en-GB" sz="1400" dirty="0" smtClean="0"/>
              <a:t>EIDR is compliant with the LCC recommendations on interoperable and linked identifiers.</a:t>
            </a:r>
          </a:p>
          <a:p>
            <a:pPr lvl="1"/>
            <a:r>
              <a:rPr lang="en-GB" sz="1400" dirty="0" smtClean="0"/>
              <a:t>LCC identifier principles endorsed by UK Digital Copyright Hub.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European Union</a:t>
            </a:r>
          </a:p>
          <a:p>
            <a:pPr lvl="1"/>
            <a:r>
              <a:rPr lang="en-GB" sz="1400" dirty="0" smtClean="0"/>
              <a:t>EIDR is endorsed by the ‘Licenses for Europe’ project of the European Commission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EIDR supports a wide variety of ‘standard’ Alternate IDs</a:t>
            </a:r>
          </a:p>
          <a:p>
            <a:pPr lvl="1"/>
            <a:r>
              <a:rPr lang="en-GB" sz="1400" dirty="0" smtClean="0"/>
              <a:t>Formal standards (ISAN, ISRC, CRID, ...)</a:t>
            </a:r>
          </a:p>
          <a:p>
            <a:pPr lvl="1"/>
            <a:r>
              <a:rPr lang="en-GB" sz="1400" dirty="0" smtClean="0"/>
              <a:t>Common industry IDs (IVA, Baseline,  </a:t>
            </a:r>
            <a:r>
              <a:rPr lang="en-GB" sz="1400" dirty="0" err="1" smtClean="0"/>
              <a:t>Flixster</a:t>
            </a:r>
            <a:r>
              <a:rPr lang="en-GB" sz="1400" dirty="0" smtClean="0"/>
              <a:t>,...)</a:t>
            </a:r>
          </a:p>
          <a:p>
            <a:pPr lvl="1"/>
            <a:r>
              <a:rPr lang="en-GB" sz="1400" dirty="0" smtClean="0"/>
              <a:t>Commercial identifiers (Amazon, Netflix,...)</a:t>
            </a:r>
          </a:p>
          <a:p>
            <a:pPr lvl="1"/>
            <a:r>
              <a:rPr lang="en-GB" sz="1400" dirty="0" smtClean="0"/>
              <a:t>De facto standards (BFI, </a:t>
            </a:r>
            <a:r>
              <a:rPr lang="en-GB" sz="1400" dirty="0" err="1" smtClean="0"/>
              <a:t>IMDb</a:t>
            </a:r>
            <a:r>
              <a:rPr lang="en-GB" sz="1400" dirty="0" smtClean="0"/>
              <a:t>,...)</a:t>
            </a:r>
          </a:p>
          <a:p>
            <a:pPr lvl="1"/>
            <a:r>
              <a:rPr lang="en-GB" sz="1400" dirty="0" smtClean="0"/>
              <a:t>...as well as proprietary internal IDs  (studios, broadcasters,...)</a:t>
            </a:r>
          </a:p>
          <a:p>
            <a:pPr lvl="1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Technical Governance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080" y="1559256"/>
            <a:ext cx="6049204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Open process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Very active technical working groups</a:t>
            </a:r>
          </a:p>
          <a:p>
            <a:pPr lvl="1"/>
            <a:r>
              <a:rPr lang="en-GB" sz="1800" dirty="0" smtClean="0"/>
              <a:t>Work streams for best practices and new features</a:t>
            </a:r>
          </a:p>
          <a:p>
            <a:pPr lvl="1"/>
            <a:r>
              <a:rPr lang="en-GB" sz="1800" dirty="0" smtClean="0"/>
              <a:t>Major changes sent to board for approval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Each release is a mix of enhancements and bug fixes</a:t>
            </a:r>
          </a:p>
          <a:p>
            <a:pPr lvl="1"/>
            <a:r>
              <a:rPr lang="en-GB" sz="1800" dirty="0" smtClean="0"/>
              <a:t>Overall set of work items approved by TWG based on proposal from EIDR’s virtual technical staff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Engineering and management done by</a:t>
            </a:r>
          </a:p>
          <a:p>
            <a:pPr lvl="1"/>
            <a:r>
              <a:rPr lang="en-GB" sz="1800" dirty="0" smtClean="0"/>
              <a:t>Full-time contractors</a:t>
            </a:r>
          </a:p>
          <a:p>
            <a:pPr lvl="1"/>
            <a:r>
              <a:rPr lang="en-GB" sz="1800" dirty="0" smtClean="0"/>
              <a:t>Volunteers from member companies</a:t>
            </a:r>
          </a:p>
          <a:p>
            <a:pPr lvl="1"/>
            <a:r>
              <a:rPr lang="en-GB" sz="1800" dirty="0" smtClean="0"/>
              <a:t>Systems operations staff</a:t>
            </a:r>
          </a:p>
          <a:p>
            <a:pPr lvl="1"/>
            <a:endParaRPr lang="en-GB" sz="1800" dirty="0" smtClean="0"/>
          </a:p>
          <a:p>
            <a:pPr>
              <a:buNone/>
            </a:pPr>
            <a:endParaRPr lang="en-GB" sz="2000" dirty="0" smtClean="0"/>
          </a:p>
          <a:p>
            <a:pPr lvl="1"/>
            <a:endParaRPr lang="en-GB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11" y="1650928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192207C9-91DC-416C-88E6-AFAA9D24F0EB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58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Documentation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379" y="2050579"/>
            <a:ext cx="7615451" cy="4225712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Registrant documentation</a:t>
            </a:r>
          </a:p>
          <a:p>
            <a:pPr lvl="1"/>
            <a:r>
              <a:rPr lang="en-GB" dirty="0" smtClean="0"/>
              <a:t>Data fields guide</a:t>
            </a:r>
          </a:p>
          <a:p>
            <a:pPr lvl="1"/>
            <a:r>
              <a:rPr lang="en-GB" dirty="0" smtClean="0"/>
              <a:t>Best practices (Film, Episodic, and many corner cases)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Technical documentation</a:t>
            </a:r>
          </a:p>
          <a:p>
            <a:pPr lvl="1"/>
            <a:r>
              <a:rPr lang="en-GB" dirty="0" smtClean="0"/>
              <a:t>Registry Users Guide, API documentation, schemas, a tutorial or two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ID format guidelines</a:t>
            </a:r>
          </a:p>
          <a:p>
            <a:pPr lvl="1"/>
            <a:r>
              <a:rPr lang="en-GB" dirty="0" smtClean="0"/>
              <a:t>Standard, binary, URN, URI, compressed, etc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Mapping guidelines for other metadata standards</a:t>
            </a:r>
          </a:p>
          <a:p>
            <a:pPr lvl="1"/>
            <a:r>
              <a:rPr lang="en-GB" dirty="0" smtClean="0"/>
              <a:t>ISAN, EN 15907, </a:t>
            </a:r>
            <a:r>
              <a:rPr lang="en-GB" dirty="0" err="1" smtClean="0"/>
              <a:t>EBUCore</a:t>
            </a:r>
            <a:endParaRPr lang="en-GB" dirty="0" smtClean="0"/>
          </a:p>
          <a:p>
            <a:pPr lvl="1"/>
            <a:r>
              <a:rPr lang="en-GB" dirty="0" err="1" smtClean="0"/>
              <a:t>PBCore</a:t>
            </a:r>
            <a:r>
              <a:rPr lang="en-GB" dirty="0" smtClean="0"/>
              <a:t> likely to be next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51250"/>
            <a:ext cx="3641381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http://eidr.org/technology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412-E23D-4119-82DD-8EACC46A1E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250"/>
          <p:cNvSpPr txBox="1">
            <a:spLocks/>
          </p:cNvSpPr>
          <p:nvPr/>
        </p:nvSpPr>
        <p:spPr>
          <a:xfrm>
            <a:off x="340056" y="718784"/>
            <a:ext cx="8915400" cy="685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smtClean="0"/>
              <a:t>There are more and more ways to package content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670" y="3422235"/>
            <a:ext cx="1438013" cy="10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844" y="3050456"/>
            <a:ext cx="2508483" cy="19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06" y="5114599"/>
            <a:ext cx="3366507" cy="157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857"/>
          <a:stretch/>
        </p:blipFill>
        <p:spPr bwMode="auto">
          <a:xfrm>
            <a:off x="6823710" y="2035555"/>
            <a:ext cx="1912964" cy="10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347" y="5223375"/>
            <a:ext cx="2725336" cy="13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34513" y="1507397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Extended version…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09912" y="1845951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Original disc format…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8844" y="2015228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3D version…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71378" y="5054098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Live stream to PC…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95614" y="5740906"/>
            <a:ext cx="165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ile download…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1969" y="4630958"/>
            <a:ext cx="153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Catch-up TV…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2963" y="1595626"/>
            <a:ext cx="1867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Video On Demand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106" y="2320984"/>
            <a:ext cx="1869860" cy="23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843" y="2320985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893" y="3467476"/>
            <a:ext cx="940131" cy="11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Developer support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346" y="1643744"/>
            <a:ext cx="6530454" cy="4525963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accent1"/>
                </a:solidFill>
              </a:rPr>
              <a:t>Web UI</a:t>
            </a:r>
          </a:p>
          <a:p>
            <a:pPr lvl="1"/>
            <a:r>
              <a:rPr lang="en-GB" sz="1600" dirty="0" smtClean="0"/>
              <a:t>Register, modify, resolve, browse, query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Simple tools</a:t>
            </a:r>
          </a:p>
          <a:p>
            <a:pPr lvl="1"/>
            <a:r>
              <a:rPr lang="en-GB" sz="1600" dirty="0" smtClean="0"/>
              <a:t>Register, modify, query, resolve, etc</a:t>
            </a:r>
          </a:p>
          <a:p>
            <a:pPr lvl="1"/>
            <a:r>
              <a:rPr lang="en-GB" sz="1600" dirty="0" smtClean="0"/>
              <a:t>Bulk change, manage alternate IDs, translation tools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SDK</a:t>
            </a:r>
          </a:p>
          <a:p>
            <a:pPr lvl="1"/>
            <a:r>
              <a:rPr lang="en-GB" sz="1600" dirty="0" smtClean="0"/>
              <a:t>REST, Java, .NET</a:t>
            </a:r>
          </a:p>
          <a:p>
            <a:pPr lvl="1"/>
            <a:r>
              <a:rPr lang="en-GB" sz="1600" dirty="0" smtClean="0"/>
              <a:t>Published as source, with sample applications (including all the simple tools)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External tools and services</a:t>
            </a:r>
          </a:p>
          <a:p>
            <a:pPr lvl="1"/>
            <a:r>
              <a:rPr lang="en-GB" sz="1600" dirty="0" smtClean="0"/>
              <a:t>Bulk registration provided by system operator</a:t>
            </a:r>
          </a:p>
          <a:p>
            <a:pPr lvl="1"/>
            <a:r>
              <a:rPr lang="en-GB" sz="1600" dirty="0" err="1" smtClean="0"/>
              <a:t>Catalog</a:t>
            </a:r>
            <a:r>
              <a:rPr lang="en-GB" sz="1600" dirty="0" smtClean="0"/>
              <a:t> matching tool (external vendor)</a:t>
            </a:r>
          </a:p>
          <a:p>
            <a:pPr lvl="1"/>
            <a:r>
              <a:rPr lang="en-GB" sz="1600" dirty="0" smtClean="0"/>
              <a:t>Ultraviolet CFF registration</a:t>
            </a:r>
          </a:p>
          <a:p>
            <a:pPr lvl="1"/>
            <a:r>
              <a:rPr lang="en-GB" sz="1600" dirty="0" smtClean="0"/>
              <a:t>DOI Proxy for resolving IDs</a:t>
            </a:r>
          </a:p>
          <a:p>
            <a:r>
              <a:rPr lang="en-GB" sz="1800" b="1" dirty="0" smtClean="0">
                <a:solidFill>
                  <a:schemeClr val="accent1"/>
                </a:solidFill>
              </a:rPr>
              <a:t>Help with Proof of Concept implementations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00" y="1730330"/>
            <a:ext cx="15970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70" y="3155041"/>
            <a:ext cx="1974083" cy="13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54" y="4858155"/>
            <a:ext cx="1696114" cy="11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Summary</a:t>
            </a:r>
            <a:endParaRPr lang="en-GB" sz="2800" dirty="0"/>
          </a:p>
        </p:txBody>
      </p:sp>
      <p:pic>
        <p:nvPicPr>
          <p:cNvPr id="5" name="Picture 7" descr="EIDR-ppt-logo.jpg"/>
          <p:cNvPicPr>
            <a:picLocks noChangeAspect="1"/>
          </p:cNvPicPr>
          <p:nvPr/>
        </p:nvPicPr>
        <p:blipFill rotWithShape="1">
          <a:blip r:embed="rId2" cstate="print"/>
          <a:srcRect l="4107" t="10976" r="82544" b="30483"/>
          <a:stretch/>
        </p:blipFill>
        <p:spPr bwMode="auto">
          <a:xfrm>
            <a:off x="4010867" y="3423220"/>
            <a:ext cx="1206026" cy="16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 Diagonal Corner Rectangle 5"/>
          <p:cNvSpPr/>
          <p:nvPr/>
        </p:nvSpPr>
        <p:spPr>
          <a:xfrm>
            <a:off x="5207268" y="1819174"/>
            <a:ext cx="3561347" cy="198280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439895" y="4620126"/>
            <a:ext cx="3561347" cy="195232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 flipV="1">
            <a:off x="449520" y="1835048"/>
            <a:ext cx="3561347" cy="196693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 flipV="1">
            <a:off x="5207267" y="4620125"/>
            <a:ext cx="3561347" cy="195232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5" y="1975664"/>
            <a:ext cx="3370191" cy="1701188"/>
          </a:xfrm>
        </p:spPr>
        <p:txBody>
          <a:bodyPr/>
          <a:lstStyle/>
          <a:p>
            <a:pPr indent="-285750"/>
            <a:r>
              <a:rPr lang="en-GB" sz="1600" dirty="0" smtClean="0">
                <a:solidFill>
                  <a:srgbClr val="00B0F0"/>
                </a:solidFill>
              </a:rPr>
              <a:t>Cross-company</a:t>
            </a:r>
          </a:p>
          <a:p>
            <a:pPr indent="-285750"/>
            <a:r>
              <a:rPr lang="en-GB" sz="1600" dirty="0">
                <a:solidFill>
                  <a:srgbClr val="00B0F0"/>
                </a:solidFill>
              </a:rPr>
              <a:t>C</a:t>
            </a:r>
            <a:r>
              <a:rPr lang="en-GB" sz="1600" dirty="0" smtClean="0">
                <a:solidFill>
                  <a:srgbClr val="00B0F0"/>
                </a:solidFill>
              </a:rPr>
              <a:t>ross-industry</a:t>
            </a:r>
          </a:p>
          <a:p>
            <a:pPr indent="-285750"/>
            <a:r>
              <a:rPr lang="en-GB" sz="1600" dirty="0" smtClean="0">
                <a:solidFill>
                  <a:srgbClr val="00B0F0"/>
                </a:solidFill>
              </a:rPr>
              <a:t>Collaborative</a:t>
            </a:r>
          </a:p>
          <a:p>
            <a:pPr indent="-285750"/>
            <a:r>
              <a:rPr lang="en-GB" sz="1600" dirty="0" smtClean="0">
                <a:solidFill>
                  <a:srgbClr val="00B0F0"/>
                </a:solidFill>
              </a:rPr>
              <a:t>Cheap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895" y="424045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Infrastructure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765" y="4675958"/>
            <a:ext cx="3404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Providing </a:t>
            </a:r>
            <a:r>
              <a:rPr lang="en-GB" sz="1600" dirty="0"/>
              <a:t>IDs for commercial </a:t>
            </a:r>
            <a:r>
              <a:rPr lang="en-GB" sz="1600" dirty="0" smtClean="0"/>
              <a:t>audio-visual 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B0F0"/>
                </a:solidFill>
              </a:rPr>
              <a:t>Sharp </a:t>
            </a:r>
            <a:r>
              <a:rPr lang="en-GB" sz="1600" dirty="0">
                <a:solidFill>
                  <a:srgbClr val="00B0F0"/>
                </a:solidFill>
              </a:rPr>
              <a:t>focus </a:t>
            </a:r>
            <a:r>
              <a:rPr lang="en-GB" sz="1600" dirty="0"/>
              <a:t>on the ID reduces complexity, provides clarity, speeds </a:t>
            </a:r>
            <a:r>
              <a:rPr lang="en-GB" sz="1600" dirty="0" smtClean="0"/>
              <a:t>adoption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894" y="14611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Equal, open access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3824" y="146116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Practical management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1313" y="4240451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Technology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3895" y="4675958"/>
            <a:ext cx="3474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GB" sz="1600" dirty="0"/>
              <a:t>Based on international </a:t>
            </a:r>
            <a:r>
              <a:rPr lang="en-GB" sz="1600" dirty="0">
                <a:solidFill>
                  <a:srgbClr val="00B0F0"/>
                </a:solidFill>
              </a:rPr>
              <a:t>standards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B0F0"/>
                </a:solidFill>
              </a:rPr>
              <a:t>Interoperability</a:t>
            </a:r>
            <a:r>
              <a:rPr lang="en-GB" sz="1600" dirty="0"/>
              <a:t> a primary design 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B0F0"/>
                </a:solidFill>
              </a:rPr>
              <a:t>Improves </a:t>
            </a:r>
            <a:r>
              <a:rPr lang="en-GB" sz="1600" dirty="0">
                <a:solidFill>
                  <a:srgbClr val="00B0F0"/>
                </a:solidFill>
              </a:rPr>
              <a:t>efficiency </a:t>
            </a:r>
            <a:r>
              <a:rPr lang="en-GB" sz="1600" dirty="0"/>
              <a:t>in existing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Supports creation of </a:t>
            </a:r>
            <a:r>
              <a:rPr lang="en-GB" sz="1600" dirty="0">
                <a:solidFill>
                  <a:srgbClr val="00B0F0"/>
                </a:solidFill>
              </a:rPr>
              <a:t>new</a:t>
            </a:r>
            <a:r>
              <a:rPr lang="en-GB" sz="1600" dirty="0"/>
              <a:t> products and </a:t>
            </a:r>
            <a:r>
              <a:rPr lang="en-GB" sz="1600" dirty="0" smtClean="0"/>
              <a:t>services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461" y="1975664"/>
            <a:ext cx="32437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B0F0"/>
                </a:solidFill>
              </a:rPr>
              <a:t>Anyone</a:t>
            </a:r>
            <a:r>
              <a:rPr lang="en-GB" sz="1600" dirty="0"/>
              <a:t> can use it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B0F0"/>
                </a:solidFill>
              </a:rPr>
              <a:t>Any member </a:t>
            </a:r>
            <a:r>
              <a:rPr lang="en-GB" sz="1600" dirty="0"/>
              <a:t>can register new </a:t>
            </a:r>
            <a:r>
              <a:rPr lang="en-GB" sz="1600" dirty="0" smtClean="0"/>
              <a:t>records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600" dirty="0" smtClean="0"/>
              <a:t>Published </a:t>
            </a:r>
            <a:r>
              <a:rPr lang="en-GB" sz="1600" dirty="0" smtClean="0">
                <a:solidFill>
                  <a:srgbClr val="00B0F0"/>
                </a:solidFill>
              </a:rPr>
              <a:t>API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B0F0"/>
                </a:solidFill>
              </a:rPr>
              <a:t>Religion-free</a:t>
            </a:r>
            <a:r>
              <a:rPr lang="en-GB" sz="1600" dirty="0"/>
              <a:t> support for multiple development and integration models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706" y="1769573"/>
            <a:ext cx="164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8500" y="1769572"/>
            <a:ext cx="184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Vielen</a:t>
            </a:r>
            <a:r>
              <a:rPr lang="en-US" dirty="0" smtClean="0"/>
              <a:t> Dank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2836" y="295367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erci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1408" y="174352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1951" y="249200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Grazie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4646" y="2261175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Obrigado</a:t>
            </a:r>
            <a:endParaRPr lang="en-US" dirty="0"/>
          </a:p>
        </p:txBody>
      </p:sp>
      <p:pic>
        <p:nvPicPr>
          <p:cNvPr id="10" name="Picture 7" descr="EIDR-ppt-logo.jpg"/>
          <p:cNvPicPr>
            <a:picLocks noChangeAspect="1"/>
          </p:cNvPicPr>
          <p:nvPr/>
        </p:nvPicPr>
        <p:blipFill rotWithShape="1">
          <a:blip r:embed="rId2" cstate="print"/>
          <a:srcRect l="16532" t="20925" r="6399" b="31819"/>
          <a:stretch/>
        </p:blipFill>
        <p:spPr bwMode="auto">
          <a:xfrm>
            <a:off x="5570544" y="6006442"/>
            <a:ext cx="3480527" cy="67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19913" y="5696561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Dekuji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3917" y="406976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Kiitos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6614" y="4080734"/>
            <a:ext cx="165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dirty="0"/>
              <a:t>благодаря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0962" y="2960603"/>
            <a:ext cx="168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Ευχαριστώ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07314" y="4933256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aldies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2185" y="5947061"/>
            <a:ext cx="113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Tänan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86296" y="4619792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Köszi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71717" y="5531643"/>
            <a:ext cx="66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50913" y="3608099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Ačiū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65233" y="477323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Grazzi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6199" y="247262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Dank u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68126" y="5129458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Dzięki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24476" y="5322411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Mersi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4661" y="5234896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Ďakujem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74335" y="602267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Hvala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11994" y="3663144"/>
            <a:ext cx="81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Tack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029" y="3067977"/>
            <a:ext cx="3238849" cy="16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5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4641" y="5090354"/>
            <a:ext cx="7772400" cy="1500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Technical Appendices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9519-F791-47C2-A108-EBB505702E1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Further resources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Documentation</a:t>
            </a:r>
          </a:p>
          <a:p>
            <a:pPr lvl="1"/>
            <a:r>
              <a:rPr lang="en-GB" sz="1800" dirty="0" smtClean="0">
                <a:hlinkClick r:id="rId2"/>
              </a:rPr>
              <a:t>http://eidr.org/technology</a:t>
            </a:r>
            <a:endParaRPr lang="en-GB" sz="18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UI</a:t>
            </a:r>
          </a:p>
          <a:p>
            <a:pPr lvl="1"/>
            <a:r>
              <a:rPr lang="en-GB" sz="1800" dirty="0" smtClean="0">
                <a:hlinkClick r:id="rId3"/>
              </a:rPr>
              <a:t>http://ui.eidr.org</a:t>
            </a:r>
            <a:endParaRPr lang="en-GB" sz="1800" dirty="0" smtClean="0"/>
          </a:p>
          <a:p>
            <a:r>
              <a:rPr lang="en-GB" sz="2000" b="1" dirty="0" smtClean="0">
                <a:solidFill>
                  <a:schemeClr val="accent1"/>
                </a:solidFill>
              </a:rPr>
              <a:t>Examples</a:t>
            </a:r>
          </a:p>
          <a:p>
            <a:pPr lvl="1"/>
            <a:r>
              <a:rPr lang="en-GB" sz="1600" dirty="0" smtClean="0"/>
              <a:t>Records through UI. </a:t>
            </a:r>
          </a:p>
          <a:p>
            <a:pPr lvl="2"/>
            <a:r>
              <a:rPr lang="en-GB" sz="1600" dirty="0" smtClean="0"/>
              <a:t>Lots of relationships (seasons, clips, etc)</a:t>
            </a:r>
          </a:p>
          <a:p>
            <a:pPr lvl="3"/>
            <a:r>
              <a:rPr lang="en-GB" sz="1400" dirty="0" smtClean="0">
                <a:hlinkClick r:id="rId4"/>
              </a:rPr>
              <a:t>https://ui.eidr.org/view/content?id=10.5240/BE8E-B5BA-E323-D321-EFA7-9</a:t>
            </a:r>
            <a:endParaRPr lang="en-GB" sz="1400" dirty="0" smtClean="0"/>
          </a:p>
          <a:p>
            <a:pPr lvl="2"/>
            <a:r>
              <a:rPr lang="en-GB" sz="1600" dirty="0" smtClean="0"/>
              <a:t>List of many Alternate IDs.</a:t>
            </a:r>
          </a:p>
          <a:p>
            <a:pPr lvl="3"/>
            <a:r>
              <a:rPr lang="en-GB" sz="1400" dirty="0" smtClean="0">
                <a:hlinkClick r:id="rId5"/>
              </a:rPr>
              <a:t>https://ui.eidr.org/view/content?id=10.5240/E5C6-A6EA-403E-5D80-8BBF-G</a:t>
            </a:r>
            <a:endParaRPr lang="en-GB" sz="1400" dirty="0" smtClean="0"/>
          </a:p>
          <a:p>
            <a:pPr lvl="1"/>
            <a:r>
              <a:rPr lang="en-GB" sz="1600" dirty="0" smtClean="0"/>
              <a:t>Records through DOI proxy for XML</a:t>
            </a:r>
          </a:p>
          <a:p>
            <a:pPr lvl="2"/>
            <a:r>
              <a:rPr lang="en-GB" sz="1600" dirty="0" smtClean="0"/>
              <a:t> </a:t>
            </a:r>
            <a:r>
              <a:rPr lang="en-GB" sz="1600" dirty="0" smtClean="0">
                <a:hlinkClick r:id="rId6"/>
              </a:rPr>
              <a:t>http://doi.org/10.5240/E5C6-A6EA-403E-5D80-8BBF-G</a:t>
            </a:r>
            <a:r>
              <a:rPr lang="en-GB" sz="1600" dirty="0" smtClean="0"/>
              <a:t> </a:t>
            </a:r>
          </a:p>
          <a:p>
            <a:pPr lvl="1"/>
            <a:r>
              <a:rPr lang="en-GB" sz="1600" dirty="0" smtClean="0"/>
              <a:t>Sample Registration XML in SDK </a:t>
            </a:r>
          </a:p>
          <a:p>
            <a:pPr lvl="2"/>
            <a:r>
              <a:rPr lang="en-GB" sz="1600" dirty="0" smtClean="0">
                <a:hlinkClick r:id="rId7"/>
              </a:rPr>
              <a:t>http://eidr.org/members-resource</a:t>
            </a:r>
            <a:r>
              <a:rPr lang="en-GB" sz="1600" dirty="0" smtClean="0"/>
              <a:t> 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381000" y="609600"/>
            <a:ext cx="9691048" cy="685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charset="0"/>
              </a:rPr>
              <a:t>Required fields for EIDR registration –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standalone item (movie, OTO TV)</a:t>
            </a:r>
          </a:p>
        </p:txBody>
      </p:sp>
      <p:sp>
        <p:nvSpPr>
          <p:cNvPr id="31747" name="Content Placeholder 6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4114800" cy="3581400"/>
          </a:xfrm>
        </p:spPr>
        <p:txBody>
          <a:bodyPr>
            <a:normAutofit fontScale="85000" lnSpcReduction="20000"/>
          </a:bodyPr>
          <a:lstStyle/>
          <a:p>
            <a:pPr indent="0">
              <a:buSzPct val="55000"/>
              <a:buNone/>
            </a:pPr>
            <a:r>
              <a:rPr lang="en-US" sz="2200" dirty="0" smtClean="0">
                <a:latin typeface="Arial" charset="0"/>
              </a:rPr>
              <a:t>Fields based on type/class of work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Can usually be done algorithmically</a:t>
            </a:r>
          </a:p>
          <a:p>
            <a:pPr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latin typeface="Arial" charset="0"/>
              </a:rPr>
              <a:t>Referent Type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800" dirty="0" smtClean="0">
                <a:latin typeface="Arial" charset="0"/>
              </a:rPr>
              <a:t>Movie, TV, Short, Web </a:t>
            </a:r>
            <a:r>
              <a:rPr lang="en-US" sz="1600" dirty="0" smtClean="0">
                <a:latin typeface="Arial" charset="0"/>
              </a:rPr>
              <a:t>(also Series, Season, Composite, Compilation, Interactive, Supplemental)</a:t>
            </a:r>
          </a:p>
          <a:p>
            <a:pPr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latin typeface="Arial" charset="0"/>
              </a:rPr>
              <a:t>Structural Type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Abstraction, Performance, Digital, Physical</a:t>
            </a:r>
          </a:p>
          <a:p>
            <a:pPr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2200" dirty="0" smtClean="0"/>
              <a:t>Mode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600" dirty="0" smtClean="0"/>
              <a:t>Visual, Audiovisual, Audio, Other</a:t>
            </a:r>
          </a:p>
          <a:p>
            <a:pPr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2200" dirty="0" smtClean="0"/>
              <a:t>Publication Status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600" dirty="0" smtClean="0"/>
              <a:t>Valid, In development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endParaRPr lang="en-US" sz="1800" dirty="0" smtClean="0"/>
          </a:p>
          <a:p>
            <a:pPr lvl="1">
              <a:buSzPct val="55000"/>
              <a:buFont typeface="Arial"/>
              <a:buChar char="•"/>
            </a:pPr>
            <a:endParaRPr lang="en-US" sz="2200" dirty="0" smtClean="0">
              <a:latin typeface="Arial" charset="0"/>
            </a:endParaRPr>
          </a:p>
          <a:p>
            <a:pPr>
              <a:buSzPct val="55000"/>
            </a:pPr>
            <a:endParaRPr lang="en-US" sz="2200" dirty="0" smtClean="0">
              <a:latin typeface="Arial" charset="0"/>
            </a:endParaRPr>
          </a:p>
          <a:p>
            <a:pPr>
              <a:buSzPct val="55000"/>
            </a:pPr>
            <a:endParaRPr lang="en-US" sz="2200" dirty="0" smtClean="0">
              <a:latin typeface="Arial" charset="0"/>
            </a:endParaRPr>
          </a:p>
        </p:txBody>
      </p:sp>
      <p:sp>
        <p:nvSpPr>
          <p:cNvPr id="13" name="Slide Number Placeholder 7"/>
          <p:cNvSpPr txBox="1">
            <a:spLocks/>
          </p:cNvSpPr>
          <p:nvPr/>
        </p:nvSpPr>
        <p:spPr>
          <a:xfrm>
            <a:off x="6705600" y="6400800"/>
            <a:ext cx="1981200" cy="212725"/>
          </a:xfrm>
          <a:prstGeom prst="rect">
            <a:avLst/>
          </a:prstGeom>
        </p:spPr>
        <p:txBody>
          <a:bodyPr/>
          <a:lstStyle/>
          <a:p>
            <a:pPr algn="r"/>
            <a:fld id="{92ED7505-5169-41BA-8E6A-AB9E0A2AEA6D}" type="slidenum">
              <a:rPr lang="en-US" sz="1200">
                <a:solidFill>
                  <a:srgbClr val="A6A6A6"/>
                </a:solidFill>
              </a:rPr>
              <a:pPr algn="r"/>
              <a:t>65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1447800"/>
            <a:ext cx="4572000" cy="49988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528"/>
              </a:spcBef>
              <a:buSzPct val="55000"/>
            </a:pPr>
            <a:r>
              <a:rPr lang="en-US" sz="2200" dirty="0" smtClean="0"/>
              <a:t>For a particular work</a:t>
            </a:r>
          </a:p>
          <a:p>
            <a:pPr marL="342900" lvl="1" indent="-342900">
              <a:spcBef>
                <a:spcPts val="528"/>
              </a:spcBef>
              <a:buSzPct val="55000"/>
              <a:buFont typeface="Arial" pitchFamily="34" charset="0"/>
              <a:buChar char="•"/>
            </a:pPr>
            <a:r>
              <a:rPr lang="en-US" sz="1800" dirty="0" smtClean="0"/>
              <a:t>Can be done algorithmically in most cases</a:t>
            </a:r>
            <a:endParaRPr lang="en-US" sz="2200" dirty="0" smtClean="0"/>
          </a:p>
          <a:p>
            <a:pPr marL="342900" indent="-342900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cs typeface="Arial" pitchFamily="34" charset="0"/>
              </a:rPr>
              <a:t>Title and Title Language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800" dirty="0" smtClean="0"/>
              <a:t>RFC 5646</a:t>
            </a:r>
          </a:p>
          <a:p>
            <a:pPr marL="342900" indent="-342900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cs typeface="Arial" pitchFamily="34" charset="0"/>
              </a:rPr>
              <a:t>Original Languages and Manifestations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800" dirty="0" smtClean="0"/>
              <a:t>RFC 5646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1800" dirty="0" smtClean="0"/>
              <a:t>Audio, Subtitle</a:t>
            </a:r>
            <a:endParaRPr lang="en-US" sz="2200" dirty="0" smtClean="0"/>
          </a:p>
          <a:p>
            <a:pPr marL="342900" indent="-342900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cs typeface="Arial" pitchFamily="34" charset="0"/>
              </a:rPr>
              <a:t>Release Date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800" dirty="0" smtClean="0"/>
              <a:t>YYYY (/MM/DD)</a:t>
            </a:r>
            <a:endParaRPr lang="en-US" sz="1800" dirty="0"/>
          </a:p>
          <a:p>
            <a:pPr marL="342900" indent="-342900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 smtClean="0">
                <a:cs typeface="Arial" pitchFamily="34" charset="0"/>
              </a:rPr>
              <a:t>Approximate Length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800" dirty="0" smtClean="0"/>
              <a:t>HH [:MM(:SS)]</a:t>
            </a:r>
            <a:endParaRPr lang="en-US" sz="1800" dirty="0"/>
          </a:p>
          <a:p>
            <a:pPr marL="342900" indent="-342900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200" dirty="0">
                <a:cs typeface="Arial" pitchFamily="34" charset="0"/>
              </a:rPr>
              <a:t>Country of </a:t>
            </a:r>
            <a:r>
              <a:rPr lang="en-US" sz="2200" dirty="0" smtClean="0">
                <a:cs typeface="Arial" pitchFamily="34" charset="0"/>
              </a:rPr>
              <a:t>Origin</a:t>
            </a:r>
          </a:p>
          <a:p>
            <a:pPr marL="800100" lvl="1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800" dirty="0" smtClean="0"/>
              <a:t>ISO 3166-2, with extensions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5390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Best practices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Participants</a:t>
            </a: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err="1" smtClean="0"/>
              <a:t>AssociatedOrg</a:t>
            </a:r>
            <a:r>
              <a:rPr lang="en-US" sz="2000" dirty="0" smtClean="0"/>
              <a:t> and Role</a:t>
            </a:r>
          </a:p>
          <a:p>
            <a:pPr marL="1200150" lvl="2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600" dirty="0" smtClean="0"/>
              <a:t>Company name or ID</a:t>
            </a:r>
          </a:p>
          <a:p>
            <a:pPr marL="1200150" lvl="2" indent="-342900">
              <a:spcBef>
                <a:spcPts val="528"/>
              </a:spcBef>
              <a:buSzPct val="55000"/>
              <a:buFont typeface="Arial"/>
              <a:buChar char="•"/>
            </a:pPr>
            <a:r>
              <a:rPr lang="en-US" sz="1600" dirty="0" smtClean="0"/>
              <a:t>Producer, Distributor, etc</a:t>
            </a:r>
            <a:endParaRPr lang="en-US" dirty="0" smtClean="0">
              <a:latin typeface="Arial" charset="0"/>
            </a:endParaRP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smtClean="0"/>
              <a:t>Directors</a:t>
            </a:r>
          </a:p>
          <a:p>
            <a:pPr lvl="2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Up to 2 allowed</a:t>
            </a: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smtClean="0"/>
              <a:t>Actors</a:t>
            </a:r>
          </a:p>
          <a:p>
            <a:pPr lvl="2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Up to 4 allowed</a:t>
            </a:r>
          </a:p>
          <a:p>
            <a:pPr>
              <a:buSzPct val="55000"/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Must have 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1 </a:t>
            </a:r>
            <a:r>
              <a:rPr lang="en-US" sz="2000" dirty="0" err="1" smtClean="0">
                <a:latin typeface="Arial" charset="0"/>
              </a:rPr>
              <a:t>AssociatedOrg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OR 1 Director</a:t>
            </a:r>
          </a:p>
          <a:p>
            <a:pPr lvl="1">
              <a:buSzPct val="55000"/>
              <a:buFont typeface="Arial"/>
              <a:buChar char="•"/>
            </a:pPr>
            <a:r>
              <a:rPr lang="en-US" sz="2000" dirty="0" smtClean="0">
                <a:latin typeface="Arial" charset="0"/>
              </a:rPr>
              <a:t>OR 4 Actors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/>
              <a:t>Strongly Encouraged</a:t>
            </a: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smtClean="0"/>
              <a:t>Alternate Title</a:t>
            </a:r>
          </a:p>
          <a:p>
            <a:pPr lvl="2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Text Field</a:t>
            </a: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smtClean="0"/>
              <a:t>Alternate ID</a:t>
            </a:r>
          </a:p>
          <a:p>
            <a:pPr lvl="2">
              <a:buSzPct val="55000"/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Ex. </a:t>
            </a:r>
            <a:r>
              <a:rPr lang="en-US" sz="1600" dirty="0" err="1" smtClean="0">
                <a:latin typeface="Arial" charset="0"/>
              </a:rPr>
              <a:t>IMDb</a:t>
            </a:r>
            <a:r>
              <a:rPr lang="en-US" sz="1600" dirty="0" smtClean="0">
                <a:latin typeface="Arial" charset="0"/>
              </a:rPr>
              <a:t>, ISAN, </a:t>
            </a:r>
            <a:r>
              <a:rPr lang="en-US" sz="1600" smtClean="0">
                <a:latin typeface="Arial" charset="0"/>
              </a:rPr>
              <a:t>DOI, Proprietary </a:t>
            </a:r>
            <a:r>
              <a:rPr lang="en-US" sz="1600" dirty="0" smtClean="0">
                <a:latin typeface="Arial" charset="0"/>
              </a:rPr>
              <a:t>IDs</a:t>
            </a:r>
          </a:p>
          <a:p>
            <a:pPr lvl="1">
              <a:spcBef>
                <a:spcPts val="0"/>
              </a:spcBef>
              <a:buSzPct val="55000"/>
              <a:buFont typeface="Arial"/>
              <a:buChar char="•"/>
            </a:pPr>
            <a:r>
              <a:rPr lang="en-US" sz="2000" dirty="0" smtClean="0"/>
              <a:t>Participants beyond the minimum</a:t>
            </a:r>
          </a:p>
          <a:p>
            <a:pPr>
              <a:buSzPct val="55000"/>
              <a:buNone/>
            </a:pPr>
            <a:endParaRPr lang="en-US" sz="2200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8E7AF-DB0E-41B9-9607-FC39B87C4E5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Uniqueness &amp; de-duplication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>
                <a:latin typeface="Arial" charset="0"/>
              </a:rPr>
              <a:t>Goal: Ensure that each work has exactly one ID</a:t>
            </a:r>
          </a:p>
          <a:p>
            <a:r>
              <a:rPr lang="en-US" sz="2200" dirty="0" smtClean="0">
                <a:latin typeface="Arial" charset="0"/>
              </a:rPr>
              <a:t>Match records: Confidence level generated based on available metadata</a:t>
            </a:r>
          </a:p>
          <a:p>
            <a:r>
              <a:rPr lang="en-US" sz="2200" dirty="0" smtClean="0">
                <a:latin typeface="Arial" charset="0"/>
              </a:rPr>
              <a:t>Low confidence matches require manual de-duplication</a:t>
            </a:r>
          </a:p>
          <a:p>
            <a:r>
              <a:rPr lang="en-US" sz="2200" dirty="0" smtClean="0">
                <a:latin typeface="Arial" charset="0"/>
              </a:rPr>
              <a:t>Registrants can request immediate pass/fail</a:t>
            </a:r>
          </a:p>
          <a:p>
            <a:r>
              <a:rPr lang="en-US" sz="2200" dirty="0" smtClean="0">
                <a:latin typeface="Arial" charset="0"/>
              </a:rPr>
              <a:t>EIDR matching tool available for pre-processing</a:t>
            </a:r>
          </a:p>
        </p:txBody>
      </p:sp>
      <p:pic>
        <p:nvPicPr>
          <p:cNvPr id="3584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114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08E7AF-DB0E-41B9-9607-FC39B87C4E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9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Opaque unique </a:t>
            </a:r>
            <a:r>
              <a:rPr lang="en-US" sz="2800" dirty="0">
                <a:latin typeface="Arial" charset="0"/>
              </a:rPr>
              <a:t>i</a:t>
            </a:r>
            <a:r>
              <a:rPr lang="en-US" sz="2800" dirty="0" smtClean="0">
                <a:latin typeface="Arial" charset="0"/>
              </a:rPr>
              <a:t>dentifier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4294967295"/>
          </p:nvPr>
        </p:nvSpPr>
        <p:spPr>
          <a:xfrm>
            <a:off x="838200" y="3124200"/>
            <a:ext cx="7620000" cy="3429000"/>
          </a:xfrm>
        </p:spPr>
        <p:txBody>
          <a:bodyPr/>
          <a:lstStyle/>
          <a:p>
            <a:pPr>
              <a:buSzPct val="55000"/>
            </a:pPr>
            <a:r>
              <a:rPr lang="en-US" dirty="0" smtClean="0">
                <a:latin typeface="Arial" charset="0"/>
              </a:rPr>
              <a:t>Format</a:t>
            </a:r>
          </a:p>
          <a:p>
            <a:pPr lvl="1">
              <a:buSzPct val="55000"/>
            </a:pPr>
            <a:r>
              <a:rPr lang="en-US" sz="1800" dirty="0" smtClean="0">
                <a:latin typeface="Arial" charset="0"/>
              </a:rPr>
              <a:t>Prefix identifies the EIDR registry in the DOI and handle systems</a:t>
            </a:r>
          </a:p>
          <a:p>
            <a:pPr lvl="1">
              <a:buSzPct val="55000"/>
            </a:pPr>
            <a:r>
              <a:rPr lang="en-US" sz="1800" dirty="0" smtClean="0">
                <a:latin typeface="Arial" charset="0"/>
              </a:rPr>
              <a:t>Suffix is 20 hexadecimal digits and a Base 36 check digit</a:t>
            </a:r>
          </a:p>
          <a:p>
            <a:pPr lvl="1">
              <a:buSzPct val="55000"/>
            </a:pPr>
            <a:r>
              <a:rPr lang="en-US" sz="1800" dirty="0" smtClean="0">
                <a:latin typeface="Arial" charset="0"/>
              </a:rPr>
              <a:t>Other formats</a:t>
            </a:r>
          </a:p>
          <a:p>
            <a:pPr lvl="2">
              <a:buSzPct val="55000"/>
            </a:pPr>
            <a:r>
              <a:rPr lang="en-US" sz="1600" dirty="0" smtClean="0">
                <a:latin typeface="Arial" charset="0"/>
              </a:rPr>
              <a:t>Compact binary, URI, application-specific</a:t>
            </a:r>
          </a:p>
          <a:p>
            <a:pPr>
              <a:buSzPct val="55000"/>
            </a:pPr>
            <a:r>
              <a:rPr lang="en-US" dirty="0" smtClean="0">
                <a:latin typeface="Arial" charset="0"/>
              </a:rPr>
              <a:t>Opaque numbers assigned by the registry</a:t>
            </a:r>
          </a:p>
          <a:p>
            <a:pPr lvl="1">
              <a:buSzPct val="55000"/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Purely functional without any implication of ownership</a:t>
            </a:r>
          </a:p>
          <a:p>
            <a:pPr lvl="1">
              <a:buSzPct val="55000"/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Remain the same regardless of asset or registrant ownership</a:t>
            </a:r>
          </a:p>
          <a:p>
            <a:pPr lvl="1">
              <a:buSzPct val="55000"/>
              <a:buFont typeface="Arial" charset="0"/>
              <a:buChar char="•"/>
            </a:pPr>
            <a:r>
              <a:rPr lang="en-US" sz="1800" dirty="0" smtClean="0">
                <a:latin typeface="Arial" charset="0"/>
              </a:rPr>
              <a:t>Central database contains all required data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1447800" y="25241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10.5240/ XXXX-XXXX-XXXX-XXXX-XXXX-C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447800" y="1447800"/>
            <a:ext cx="1700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alibri" charset="0"/>
              </a:rPr>
              <a:t>Standard prefix</a:t>
            </a:r>
          </a:p>
          <a:p>
            <a:pPr algn="ctr"/>
            <a:r>
              <a:rPr lang="en-US" sz="1800">
                <a:latin typeface="Calibri" charset="0"/>
              </a:rPr>
              <a:t>for EIDR registry</a:t>
            </a:r>
          </a:p>
        </p:txBody>
      </p:sp>
      <p:sp>
        <p:nvSpPr>
          <p:cNvPr id="36870" name="TextBox 31"/>
          <p:cNvSpPr txBox="1">
            <a:spLocks noChangeArrowheads="1"/>
          </p:cNvSpPr>
          <p:nvPr/>
        </p:nvSpPr>
        <p:spPr bwMode="auto">
          <a:xfrm>
            <a:off x="3706676" y="1447800"/>
            <a:ext cx="1538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libri" charset="0"/>
              </a:rPr>
              <a:t>Unique </a:t>
            </a:r>
            <a:r>
              <a:rPr lang="en-US" sz="1800" dirty="0" smtClean="0">
                <a:latin typeface="Calibri" charset="0"/>
              </a:rPr>
              <a:t>suffix</a:t>
            </a:r>
            <a:endParaRPr lang="en-US" sz="1800" dirty="0">
              <a:latin typeface="Calibri" charset="0"/>
            </a:endParaRPr>
          </a:p>
          <a:p>
            <a:pPr algn="ctr"/>
            <a:r>
              <a:rPr lang="en-US" sz="1800" dirty="0">
                <a:latin typeface="Calibri" charset="0"/>
              </a:rPr>
              <a:t>for each asset</a:t>
            </a:r>
          </a:p>
        </p:txBody>
      </p:sp>
      <p:sp>
        <p:nvSpPr>
          <p:cNvPr id="36871" name="TextBox 38"/>
          <p:cNvSpPr txBox="1">
            <a:spLocks noChangeArrowheads="1"/>
          </p:cNvSpPr>
          <p:nvPr/>
        </p:nvSpPr>
        <p:spPr bwMode="auto">
          <a:xfrm>
            <a:off x="7086600" y="1524000"/>
            <a:ext cx="747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libri" charset="0"/>
              </a:rPr>
              <a:t>Check</a:t>
            </a:r>
          </a:p>
          <a:p>
            <a:pPr algn="ctr"/>
            <a:r>
              <a:rPr lang="en-US" sz="1800" dirty="0">
                <a:latin typeface="Calibri" charset="0"/>
              </a:rPr>
              <a:t>digit</a:t>
            </a:r>
          </a:p>
        </p:txBody>
      </p:sp>
      <p:sp>
        <p:nvSpPr>
          <p:cNvPr id="29" name="Right Brace 28"/>
          <p:cNvSpPr/>
          <p:nvPr/>
        </p:nvSpPr>
        <p:spPr>
          <a:xfrm rot="16200000">
            <a:off x="1905000" y="1866900"/>
            <a:ext cx="381000" cy="9906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0" name="Right Brace 29"/>
          <p:cNvSpPr/>
          <p:nvPr/>
        </p:nvSpPr>
        <p:spPr>
          <a:xfrm rot="16200000">
            <a:off x="4800602" y="152400"/>
            <a:ext cx="304801" cy="441959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1" name="Right Brace 30"/>
          <p:cNvSpPr/>
          <p:nvPr/>
        </p:nvSpPr>
        <p:spPr>
          <a:xfrm rot="16200000">
            <a:off x="7296150" y="2152650"/>
            <a:ext cx="342901" cy="304801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6661240" y="635639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11FDF659-4A3A-4685-88D8-D5B0BA0D3890}" type="slidenum">
              <a:rPr lang="en-US" sz="1200">
                <a:solidFill>
                  <a:srgbClr val="898989"/>
                </a:solidFill>
              </a:rPr>
              <a:pPr algn="r"/>
              <a:t>68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09600" y="5410200"/>
            <a:ext cx="7924800" cy="838200"/>
          </a:xfrm>
          <a:prstGeom prst="roundRect">
            <a:avLst>
              <a:gd name="adj" fmla="val 2424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technology, new formats and player devices have caused the number of unique products for a movie or TV production to explode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7620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Millions of film and TV products created each year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5105400"/>
            <a:ext cx="594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94" y="3352006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5" name="TextBox 14"/>
          <p:cNvSpPr txBox="1">
            <a:spLocks noChangeArrowheads="1"/>
          </p:cNvSpPr>
          <p:nvPr/>
        </p:nvSpPr>
        <p:spPr bwMode="auto">
          <a:xfrm rot="-5400000">
            <a:off x="688182" y="2817018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Cumulative unique assets for distribution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1828800" y="4191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Versions</a:t>
            </a:r>
          </a:p>
          <a:p>
            <a:r>
              <a:rPr lang="en-US" sz="900"/>
              <a:t>Edits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2362200" y="37338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Formats, Regions, Languages, Subtitles</a:t>
            </a:r>
          </a:p>
        </p:txBody>
      </p: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4800600" y="2590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Packages</a:t>
            </a:r>
          </a:p>
          <a:p>
            <a:r>
              <a:rPr lang="en-US" sz="900"/>
              <a:t>Retailer SKUs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5638800" y="16764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Digital encodings of movies, TV shows, clips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52600" y="1600200"/>
            <a:ext cx="5181600" cy="3490913"/>
          </a:xfrm>
          <a:custGeom>
            <a:avLst/>
            <a:gdLst>
              <a:gd name="connsiteX0" fmla="*/ 0 w 5314950"/>
              <a:gd name="connsiteY0" fmla="*/ 3643313 h 3643313"/>
              <a:gd name="connsiteX1" fmla="*/ 1957387 w 5314950"/>
              <a:gd name="connsiteY1" fmla="*/ 2943225 h 3643313"/>
              <a:gd name="connsiteX2" fmla="*/ 3014662 w 5314950"/>
              <a:gd name="connsiteY2" fmla="*/ 2400300 h 3643313"/>
              <a:gd name="connsiteX3" fmla="*/ 3829050 w 5314950"/>
              <a:gd name="connsiteY3" fmla="*/ 1785938 h 3643313"/>
              <a:gd name="connsiteX4" fmla="*/ 4414837 w 5314950"/>
              <a:gd name="connsiteY4" fmla="*/ 1200150 h 3643313"/>
              <a:gd name="connsiteX5" fmla="*/ 5314950 w 5314950"/>
              <a:gd name="connsiteY5" fmla="*/ 0 h 36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4950" h="3643313">
                <a:moveTo>
                  <a:pt x="0" y="3643313"/>
                </a:moveTo>
                <a:cubicBezTo>
                  <a:pt x="727471" y="3396853"/>
                  <a:pt x="1454943" y="3150394"/>
                  <a:pt x="1957387" y="2943225"/>
                </a:cubicBezTo>
                <a:cubicBezTo>
                  <a:pt x="2459831" y="2736056"/>
                  <a:pt x="2702718" y="2593181"/>
                  <a:pt x="3014662" y="2400300"/>
                </a:cubicBezTo>
                <a:cubicBezTo>
                  <a:pt x="3326606" y="2207419"/>
                  <a:pt x="3595688" y="1985963"/>
                  <a:pt x="3829050" y="1785938"/>
                </a:cubicBezTo>
                <a:cubicBezTo>
                  <a:pt x="4062412" y="1585913"/>
                  <a:pt x="4167187" y="1497806"/>
                  <a:pt x="4414837" y="1200150"/>
                </a:cubicBezTo>
                <a:cubicBezTo>
                  <a:pt x="4662487" y="902494"/>
                  <a:pt x="4988718" y="451247"/>
                  <a:pt x="5314950" y="0"/>
                </a:cubicBezTo>
              </a:path>
            </a:pathLst>
          </a:cu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" name="Picture 13" descr="http://www.hooverlibrary.org/images/icon_monday_movies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76600" y="4572000"/>
            <a:ext cx="318513" cy="3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http://dryicons.com/images/icon_sets/colorful_stickers_part_4_icons_set/png/256x256/televisi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57800" y="3429000"/>
            <a:ext cx="3317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http://cahm.elg.ca/public/Julie-MicheleLee/180px-Dvd_icon_svg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2971800"/>
            <a:ext cx="4429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200" y="3810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251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1828800"/>
            <a:ext cx="304800" cy="30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47" name="TextBox 23"/>
          <p:cNvSpPr txBox="1">
            <a:spLocks noChangeArrowheads="1"/>
          </p:cNvSpPr>
          <p:nvPr/>
        </p:nvSpPr>
        <p:spPr bwMode="auto">
          <a:xfrm>
            <a:off x="4114800" y="3048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Network , Pay TV Distributions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8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8925"/>
            <a:ext cx="9144000" cy="4640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6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digital world is here to stay</a:t>
            </a:r>
          </a:p>
          <a:p>
            <a:pPr marL="0" indent="0">
              <a:buNone/>
            </a:pPr>
            <a:r>
              <a:rPr lang="en-GB" dirty="0" smtClean="0"/>
              <a:t>Why are Identifiers essential in a digital world?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EIDR Identifier: a worldwide consortium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Example uses and applications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Standards and Developer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92207C9-91DC-416C-88E6-AFAA9D24F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1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609600"/>
            <a:ext cx="9035955" cy="685800"/>
          </a:xfrm>
        </p:spPr>
        <p:txBody>
          <a:bodyPr/>
          <a:lstStyle/>
          <a:p>
            <a:r>
              <a:rPr lang="en-US" dirty="0" smtClean="0"/>
              <a:t>In a digital world, there is an explosion of possible sources of confusion when handling video assets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8" y="1617901"/>
            <a:ext cx="949169" cy="135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62867" y="1604253"/>
            <a:ext cx="1312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7429" y="1604253"/>
            <a:ext cx="0" cy="5253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934269" y="1600200"/>
            <a:ext cx="5752531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do you have?</a:t>
            </a:r>
          </a:p>
          <a:p>
            <a:pPr marL="457200" lvl="1" indent="0">
              <a:buNone/>
            </a:pPr>
            <a:r>
              <a:rPr lang="en-GB" dirty="0" smtClean="0"/>
              <a:t>‘Lost in Thailand’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 smtClean="0"/>
              <a:t>What if someone else calls it something different?</a:t>
            </a:r>
          </a:p>
          <a:p>
            <a:pPr marL="457200" lvl="1" indent="0">
              <a:buNone/>
            </a:pPr>
            <a:r>
              <a:rPr lang="en-GB" dirty="0" smtClean="0"/>
              <a:t>Is that the same as ‘Lost on Journey 2’?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 smtClean="0"/>
              <a:t>How do you know if two things are the same?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dirty="0" smtClean="0"/>
              <a:t>What does ‘the same’ mean?</a:t>
            </a:r>
          </a:p>
          <a:p>
            <a:pPr marL="457200" lvl="1" indent="0">
              <a:buNone/>
            </a:pPr>
            <a:r>
              <a:rPr lang="en-GB" dirty="0" smtClean="0"/>
              <a:t>You asked for HD and all I have for your device is SD. Are those the same enough?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19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13757</TotalTime>
  <Words>4674</Words>
  <Application>Microsoft Office PowerPoint</Application>
  <PresentationFormat>On-screen Show (4:3)</PresentationFormat>
  <Paragraphs>1211</Paragraphs>
  <Slides>68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Custom Design</vt:lpstr>
      <vt:lpstr>Microsoft Office Visio Drawing</vt:lpstr>
      <vt:lpstr> Entertainment Identifier Registry (EIDR)  </vt:lpstr>
      <vt:lpstr>Presentation contents</vt:lpstr>
      <vt:lpstr>Presentation contents</vt:lpstr>
      <vt:lpstr>The analog to digital transition is here to stay</vt:lpstr>
      <vt:lpstr>Slide 5</vt:lpstr>
      <vt:lpstr>Slide 6</vt:lpstr>
      <vt:lpstr>Millions of film and TV products created each year</vt:lpstr>
      <vt:lpstr>Presentation contents</vt:lpstr>
      <vt:lpstr>In a digital world, there is an explosion of possible sources of confusion when handling video assets</vt:lpstr>
      <vt:lpstr>And by the way.....</vt:lpstr>
      <vt:lpstr>In a digital world, there is thus an explosion of video files</vt:lpstr>
      <vt:lpstr>Slide 12</vt:lpstr>
      <vt:lpstr>So what is an identifier?</vt:lpstr>
      <vt:lpstr>Presentation contents</vt:lpstr>
      <vt:lpstr>What is EIDR? – The Big Picture</vt:lpstr>
      <vt:lpstr>What is EIDR? – some details</vt:lpstr>
      <vt:lpstr>Scope and basic approach</vt:lpstr>
      <vt:lpstr>What you can do with it</vt:lpstr>
      <vt:lpstr>Slide 19</vt:lpstr>
      <vt:lpstr>The EIDR Organization – Current Membership </vt:lpstr>
      <vt:lpstr>Slide 21</vt:lpstr>
      <vt:lpstr>A global reach</vt:lpstr>
      <vt:lpstr>Global coverage already starting</vt:lpstr>
      <vt:lpstr>Current Registry contents</vt:lpstr>
      <vt:lpstr>Slide 25</vt:lpstr>
      <vt:lpstr> Alternate IDs – records can have more than one</vt:lpstr>
      <vt:lpstr>Presentation contents</vt:lpstr>
      <vt:lpstr> An ideal ID registry for the supply chain</vt:lpstr>
      <vt:lpstr>Basic technical approach</vt:lpstr>
      <vt:lpstr>EIDR – enabling scalable content services</vt:lpstr>
      <vt:lpstr>Example EIDR movie hierarchy</vt:lpstr>
      <vt:lpstr>Example EIDR episodic hierarchy</vt:lpstr>
      <vt:lpstr>Slide 33</vt:lpstr>
      <vt:lpstr>Presentation contents</vt:lpstr>
      <vt:lpstr>Standards drive automation which cuts costs</vt:lpstr>
      <vt:lpstr>Where you will start to see EIDR IDs</vt:lpstr>
      <vt:lpstr>Use Cases</vt:lpstr>
      <vt:lpstr>Slide 38</vt:lpstr>
      <vt:lpstr>Online retail - UltraViolet ecosystem</vt:lpstr>
      <vt:lpstr>Use Case – Electronic sell-though</vt:lpstr>
      <vt:lpstr>Online retail - Warner Bros &amp; Xbox Live</vt:lpstr>
      <vt:lpstr>Video On Demand (Service Provider’s view)</vt:lpstr>
      <vt:lpstr>Slide 43</vt:lpstr>
      <vt:lpstr>Use Case - Video Services with Alternate Content</vt:lpstr>
      <vt:lpstr>Targeted Ads in SCTE 130 Architecture</vt:lpstr>
      <vt:lpstr>Retail and on-demand : metadata enrichment</vt:lpstr>
      <vt:lpstr>CableLabs Social Networking</vt:lpstr>
      <vt:lpstr>Slide 48</vt:lpstr>
      <vt:lpstr>Direct audience measurement</vt:lpstr>
      <vt:lpstr>Rights recovery</vt:lpstr>
      <vt:lpstr>Content ratings</vt:lpstr>
      <vt:lpstr>Content archives</vt:lpstr>
      <vt:lpstr>European Projects</vt:lpstr>
      <vt:lpstr>Other projects</vt:lpstr>
      <vt:lpstr>Presentation contents</vt:lpstr>
      <vt:lpstr>Standards: EIDR is becoming part of world’s standards</vt:lpstr>
      <vt:lpstr>Standards (continued)</vt:lpstr>
      <vt:lpstr>Technical Governance</vt:lpstr>
      <vt:lpstr>Documentation</vt:lpstr>
      <vt:lpstr>Developer support</vt:lpstr>
      <vt:lpstr>Summary</vt:lpstr>
      <vt:lpstr>Slide 62</vt:lpstr>
      <vt:lpstr>Slide 63</vt:lpstr>
      <vt:lpstr>Further resources</vt:lpstr>
      <vt:lpstr>Required fields for EIDR registration –  standalone item (movie, OTO TV)</vt:lpstr>
      <vt:lpstr>Best practices</vt:lpstr>
      <vt:lpstr>Uniqueness &amp; de-duplication</vt:lpstr>
      <vt:lpstr>Opaque unique identifier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Jenny</dc:creator>
  <cp:lastModifiedBy>Windows User</cp:lastModifiedBy>
  <cp:revision>729</cp:revision>
  <dcterms:created xsi:type="dcterms:W3CDTF">2010-08-12T21:43:37Z</dcterms:created>
  <dcterms:modified xsi:type="dcterms:W3CDTF">2013-11-18T11:21:17Z</dcterms:modified>
</cp:coreProperties>
</file>