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77" r:id="rId2"/>
    <p:sldId id="378" r:id="rId3"/>
    <p:sldId id="411" r:id="rId4"/>
    <p:sldId id="434" r:id="rId5"/>
    <p:sldId id="380" r:id="rId6"/>
    <p:sldId id="381" r:id="rId7"/>
    <p:sldId id="430" r:id="rId8"/>
    <p:sldId id="436" r:id="rId9"/>
    <p:sldId id="435" r:id="rId10"/>
    <p:sldId id="396" r:id="rId11"/>
    <p:sldId id="387" r:id="rId12"/>
    <p:sldId id="389" r:id="rId13"/>
    <p:sldId id="384" r:id="rId14"/>
    <p:sldId id="429" r:id="rId15"/>
    <p:sldId id="404" r:id="rId16"/>
    <p:sldId id="432" r:id="rId17"/>
    <p:sldId id="362" r:id="rId18"/>
    <p:sldId id="363" r:id="rId19"/>
    <p:sldId id="400" r:id="rId20"/>
    <p:sldId id="403" r:id="rId21"/>
    <p:sldId id="364" r:id="rId22"/>
    <p:sldId id="370" r:id="rId23"/>
    <p:sldId id="431" r:id="rId24"/>
    <p:sldId id="426" r:id="rId25"/>
    <p:sldId id="433"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4CD39"/>
    <a:srgbClr val="D1DD31"/>
    <a:srgbClr val="929D1B"/>
    <a:srgbClr val="89A93E"/>
    <a:srgbClr val="99FF33"/>
    <a:srgbClr val="99CC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6" autoAdjust="0"/>
    <p:restoredTop sz="78782" autoAdjust="0"/>
  </p:normalViewPr>
  <p:slideViewPr>
    <p:cSldViewPr>
      <p:cViewPr>
        <p:scale>
          <a:sx n="66" d="100"/>
          <a:sy n="66" d="100"/>
        </p:scale>
        <p:origin x="-2232" y="-584"/>
      </p:cViewPr>
      <p:guideLst>
        <p:guide orient="horz"/>
        <p:guide/>
      </p:guideLst>
    </p:cSldViewPr>
  </p:slideViewPr>
  <p:notesTextViewPr>
    <p:cViewPr>
      <p:scale>
        <a:sx n="100" d="100"/>
        <a:sy n="100" d="100"/>
      </p:scale>
      <p:origin x="0" y="0"/>
    </p:cViewPr>
  </p:notesTextViewPr>
  <p:sorterViewPr>
    <p:cViewPr>
      <p:scale>
        <a:sx n="115" d="100"/>
        <a:sy n="115" d="100"/>
      </p:scale>
      <p:origin x="0" y="0"/>
    </p:cViewPr>
  </p:sorter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user:Desktop:ORCID%20Members%20Pie%20Chart_20130930.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154632472160723"/>
          <c:y val="0.0677909996774686"/>
          <c:w val="0.893292236277891"/>
          <c:h val="0.837469656588976"/>
        </c:manualLayout>
      </c:layout>
      <c:pieChart>
        <c:varyColors val="1"/>
        <c:ser>
          <c:idx val="0"/>
          <c:order val="0"/>
          <c:explosion val="25"/>
          <c:dLbls>
            <c:dLbl>
              <c:idx val="0"/>
              <c:layout>
                <c:manualLayout>
                  <c:x val="-0.149928910050123"/>
                  <c:y val="0.163641070433751"/>
                </c:manualLayout>
              </c:layout>
              <c:showLegendKey val="0"/>
              <c:showVal val="0"/>
              <c:showCatName val="1"/>
              <c:showSerName val="0"/>
              <c:showPercent val="1"/>
              <c:showBubbleSize val="0"/>
            </c:dLbl>
            <c:dLbl>
              <c:idx val="1"/>
              <c:layout>
                <c:manualLayout>
                  <c:x val="-0.126600174978128"/>
                  <c:y val="0.0382975101085337"/>
                </c:manualLayout>
              </c:layout>
              <c:showLegendKey val="0"/>
              <c:showVal val="0"/>
              <c:showCatName val="1"/>
              <c:showSerName val="0"/>
              <c:showPercent val="1"/>
              <c:showBubbleSize val="0"/>
            </c:dLbl>
            <c:dLbl>
              <c:idx val="2"/>
              <c:layout>
                <c:manualLayout>
                  <c:x val="-0.178882684093135"/>
                  <c:y val="-0.124598957714441"/>
                </c:manualLayout>
              </c:layout>
              <c:showLegendKey val="0"/>
              <c:showVal val="0"/>
              <c:showCatName val="1"/>
              <c:showSerName val="0"/>
              <c:showPercent val="1"/>
              <c:showBubbleSize val="0"/>
            </c:dLbl>
            <c:dLbl>
              <c:idx val="3"/>
              <c:layout>
                <c:manualLayout>
                  <c:x val="0.133863918815483"/>
                  <c:y val="-0.143069858132497"/>
                </c:manualLayout>
              </c:layout>
              <c:showLegendKey val="0"/>
              <c:showVal val="0"/>
              <c:showCatName val="1"/>
              <c:showSerName val="0"/>
              <c:showPercent val="1"/>
              <c:showBubbleSize val="0"/>
            </c:dLbl>
            <c:dLbl>
              <c:idx val="4"/>
              <c:layout>
                <c:manualLayout>
                  <c:x val="0.175469646340359"/>
                  <c:y val="0.166090919893395"/>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Sheet1!$A$3:$A$7</c:f>
              <c:strCache>
                <c:ptCount val="5"/>
                <c:pt idx="0">
                  <c:v>Associations</c:v>
                </c:pt>
                <c:pt idx="1">
                  <c:v>Funders</c:v>
                </c:pt>
                <c:pt idx="2">
                  <c:v>Publishers</c:v>
                </c:pt>
                <c:pt idx="3">
                  <c:v>Universities and Research Organizations</c:v>
                </c:pt>
                <c:pt idx="4">
                  <c:v>Repositories and Profile Systems</c:v>
                </c:pt>
              </c:strCache>
            </c:strRef>
          </c:cat>
          <c:val>
            <c:numRef>
              <c:f>Sheet1!$B$3:$B$7</c:f>
              <c:numCache>
                <c:formatCode>General</c:formatCode>
                <c:ptCount val="5"/>
                <c:pt idx="0">
                  <c:v>16.0</c:v>
                </c:pt>
                <c:pt idx="1">
                  <c:v>6.0</c:v>
                </c:pt>
                <c:pt idx="2">
                  <c:v>21.0</c:v>
                </c:pt>
                <c:pt idx="3">
                  <c:v>29.0</c:v>
                </c:pt>
                <c:pt idx="4">
                  <c:v>16.0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Oauth</c:v>
                </c:pt>
              </c:strCache>
            </c:strRef>
          </c:tx>
          <c:invertIfNegative val="0"/>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Sheet1!$B$2:$B$13</c:f>
              <c:numCache>
                <c:formatCode>_(* #,##0_);_(* \(#,##0\);_(* "-"??_);_(@_)</c:formatCode>
                <c:ptCount val="12"/>
                <c:pt idx="0">
                  <c:v>0.0</c:v>
                </c:pt>
                <c:pt idx="1">
                  <c:v>16693.0</c:v>
                </c:pt>
                <c:pt idx="2">
                  <c:v>28007.0</c:v>
                </c:pt>
                <c:pt idx="3">
                  <c:v>38044.0</c:v>
                </c:pt>
                <c:pt idx="4">
                  <c:v>48260.0</c:v>
                </c:pt>
                <c:pt idx="5">
                  <c:v>65250.0</c:v>
                </c:pt>
                <c:pt idx="6">
                  <c:v>86521.0</c:v>
                </c:pt>
                <c:pt idx="7">
                  <c:v>101882.0</c:v>
                </c:pt>
                <c:pt idx="8">
                  <c:v>122066.0</c:v>
                </c:pt>
                <c:pt idx="9">
                  <c:v>134809.0</c:v>
                </c:pt>
                <c:pt idx="10">
                  <c:v>170847.0</c:v>
                </c:pt>
                <c:pt idx="11">
                  <c:v>213763.0</c:v>
                </c:pt>
              </c:numCache>
            </c:numRef>
          </c:val>
        </c:ser>
        <c:ser>
          <c:idx val="1"/>
          <c:order val="1"/>
          <c:tx>
            <c:strRef>
              <c:f>Sheet1!$C$1</c:f>
              <c:strCache>
                <c:ptCount val="1"/>
                <c:pt idx="0">
                  <c:v>Website</c:v>
                </c:pt>
              </c:strCache>
            </c:strRef>
          </c:tx>
          <c:spPr>
            <a:solidFill>
              <a:srgbClr val="A4CD39"/>
            </a:solidFill>
          </c:spPr>
          <c:invertIfNegative val="0"/>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Sheet1!$C$2:$C$13</c:f>
              <c:numCache>
                <c:formatCode>_(* #,##0_);_(* \(#,##0\);_(* "-"??_);_(@_)</c:formatCode>
                <c:ptCount val="12"/>
                <c:pt idx="0">
                  <c:v>500.0</c:v>
                </c:pt>
                <c:pt idx="1">
                  <c:v>9213.0</c:v>
                </c:pt>
                <c:pt idx="2">
                  <c:v>16154.0</c:v>
                </c:pt>
                <c:pt idx="3">
                  <c:v>22845.0</c:v>
                </c:pt>
                <c:pt idx="4">
                  <c:v>27663.0</c:v>
                </c:pt>
                <c:pt idx="5">
                  <c:v>34945.0</c:v>
                </c:pt>
                <c:pt idx="6">
                  <c:v>43650.0</c:v>
                </c:pt>
                <c:pt idx="7">
                  <c:v>51371.0</c:v>
                </c:pt>
                <c:pt idx="8">
                  <c:v>59498.0</c:v>
                </c:pt>
                <c:pt idx="9">
                  <c:v>68606.0</c:v>
                </c:pt>
                <c:pt idx="10">
                  <c:v>84991.0</c:v>
                </c:pt>
                <c:pt idx="11">
                  <c:v>97783.0</c:v>
                </c:pt>
              </c:numCache>
            </c:numRef>
          </c:val>
        </c:ser>
        <c:dLbls>
          <c:showLegendKey val="0"/>
          <c:showVal val="0"/>
          <c:showCatName val="0"/>
          <c:showSerName val="0"/>
          <c:showPercent val="0"/>
          <c:showBubbleSize val="0"/>
        </c:dLbls>
        <c:gapWidth val="50"/>
        <c:overlap val="100"/>
        <c:axId val="-2120429048"/>
        <c:axId val="-2120418344"/>
      </c:barChart>
      <c:catAx>
        <c:axId val="-2120429048"/>
        <c:scaling>
          <c:orientation val="minMax"/>
        </c:scaling>
        <c:delete val="0"/>
        <c:axPos val="b"/>
        <c:majorTickMark val="out"/>
        <c:minorTickMark val="none"/>
        <c:tickLblPos val="nextTo"/>
        <c:txPr>
          <a:bodyPr/>
          <a:lstStyle/>
          <a:p>
            <a:pPr>
              <a:defRPr sz="1600">
                <a:solidFill>
                  <a:srgbClr val="D0D2D3"/>
                </a:solidFill>
              </a:defRPr>
            </a:pPr>
            <a:endParaRPr lang="en-US"/>
          </a:p>
        </c:txPr>
        <c:crossAx val="-2120418344"/>
        <c:crosses val="autoZero"/>
        <c:auto val="1"/>
        <c:lblAlgn val="ctr"/>
        <c:lblOffset val="100"/>
        <c:noMultiLvlLbl val="0"/>
      </c:catAx>
      <c:valAx>
        <c:axId val="-2120418344"/>
        <c:scaling>
          <c:orientation val="minMax"/>
        </c:scaling>
        <c:delete val="0"/>
        <c:axPos val="l"/>
        <c:majorGridlines/>
        <c:numFmt formatCode="_(* #,##0_);_(* \(#,##0\);_(* &quot;-&quot;??_);_(@_)" sourceLinked="1"/>
        <c:majorTickMark val="out"/>
        <c:minorTickMark val="none"/>
        <c:tickLblPos val="nextTo"/>
        <c:txPr>
          <a:bodyPr/>
          <a:lstStyle/>
          <a:p>
            <a:pPr>
              <a:defRPr sz="1600">
                <a:solidFill>
                  <a:srgbClr val="D0D2D3"/>
                </a:solidFill>
              </a:defRPr>
            </a:pPr>
            <a:endParaRPr lang="en-US"/>
          </a:p>
        </c:txPr>
        <c:crossAx val="-2120429048"/>
        <c:crosses val="autoZero"/>
        <c:crossBetween val="between"/>
      </c:valAx>
    </c:plotArea>
    <c:legend>
      <c:legendPos val="l"/>
      <c:layout>
        <c:manualLayout>
          <c:xMode val="edge"/>
          <c:yMode val="edge"/>
          <c:x val="0.136009829143316"/>
          <c:y val="0.456928402801198"/>
          <c:w val="0.130079273358926"/>
          <c:h val="0.144423988731724"/>
        </c:manualLayout>
      </c:layout>
      <c:overlay val="1"/>
      <c:spPr>
        <a:solidFill>
          <a:schemeClr val="tx1">
            <a:lumMod val="75000"/>
            <a:lumOff val="25000"/>
          </a:schemeClr>
        </a:solidFill>
      </c:spPr>
      <c:txPr>
        <a:bodyPr/>
        <a:lstStyle/>
        <a:p>
          <a:pPr>
            <a:defRPr>
              <a:solidFill>
                <a:srgbClr val="D0D2D3"/>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7.emf"/></Relationships>
</file>

<file path=ppt/diagrams/_rels/drawing2.xml.rels><?xml version="1.0" encoding="UTF-8" standalone="yes"?>
<Relationships xmlns="http://schemas.openxmlformats.org/package/2006/relationships"><Relationship Id="rId1" Type="http://schemas.openxmlformats.org/officeDocument/2006/relationships/image" Target="../media/image7.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2BB1C-697D-3940-A3E1-F7C7EFC91288}" type="doc">
      <dgm:prSet loTypeId="urn:microsoft.com/office/officeart/2005/8/layout/arrow5" loCatId="" qsTypeId="urn:microsoft.com/office/officeart/2005/8/quickstyle/simple4" qsCatId="simple" csTypeId="urn:microsoft.com/office/officeart/2005/8/colors/accent1_2" csCatId="accent1"/>
      <dgm:spPr/>
      <dgm:t>
        <a:bodyPr/>
        <a:lstStyle/>
        <a:p>
          <a:endParaRPr lang="en-US"/>
        </a:p>
      </dgm:t>
    </dgm:pt>
    <dgm:pt modelId="{0E881FAE-7085-0746-BDC0-EE2DA269A4B3}">
      <dgm:prSet/>
      <dgm:spPr/>
      <dgm:t>
        <a:bodyPr/>
        <a:lstStyle/>
        <a:p>
          <a:pPr rtl="0"/>
          <a:r>
            <a:rPr lang="en-US" b="1" i="1" dirty="0" smtClean="0"/>
            <a:t>Registry of persistent unique identifiers for researchers </a:t>
          </a:r>
          <a:endParaRPr lang="en-US" dirty="0"/>
        </a:p>
      </dgm:t>
    </dgm:pt>
    <dgm:pt modelId="{E1CEF5CD-C52E-0249-9B7E-17EC8D6FA87D}" type="parTrans" cxnId="{70450A2F-4EA9-FC4F-AE14-66B2DF74F6F0}">
      <dgm:prSet/>
      <dgm:spPr/>
      <dgm:t>
        <a:bodyPr/>
        <a:lstStyle/>
        <a:p>
          <a:endParaRPr lang="en-US"/>
        </a:p>
      </dgm:t>
    </dgm:pt>
    <dgm:pt modelId="{E78177B4-AF79-614E-A319-448C27F0C42C}" type="sibTrans" cxnId="{70450A2F-4EA9-FC4F-AE14-66B2DF74F6F0}">
      <dgm:prSet/>
      <dgm:spPr/>
      <dgm:t>
        <a:bodyPr/>
        <a:lstStyle/>
        <a:p>
          <a:endParaRPr lang="en-US"/>
        </a:p>
      </dgm:t>
    </dgm:pt>
    <dgm:pt modelId="{890400C4-BBBC-3B48-82FE-FF3D7FFD0611}">
      <dgm:prSet/>
      <dgm:spPr/>
      <dgm:t>
        <a:bodyPr/>
        <a:lstStyle/>
        <a:p>
          <a:pPr rtl="0"/>
          <a:r>
            <a:rPr lang="en-US" b="1" i="1" dirty="0" smtClean="0"/>
            <a:t>Automating linkages in research workflows</a:t>
          </a:r>
          <a:endParaRPr lang="en-US" dirty="0"/>
        </a:p>
      </dgm:t>
    </dgm:pt>
    <dgm:pt modelId="{F15A4062-E591-544E-B167-0D86AF4F48D9}" type="parTrans" cxnId="{234B409F-2624-F048-8A8A-A0D30203157F}">
      <dgm:prSet/>
      <dgm:spPr/>
      <dgm:t>
        <a:bodyPr/>
        <a:lstStyle/>
        <a:p>
          <a:endParaRPr lang="en-US"/>
        </a:p>
      </dgm:t>
    </dgm:pt>
    <dgm:pt modelId="{5CB47057-F4A2-6147-91CD-2EF79979B474}" type="sibTrans" cxnId="{234B409F-2624-F048-8A8A-A0D30203157F}">
      <dgm:prSet/>
      <dgm:spPr/>
      <dgm:t>
        <a:bodyPr/>
        <a:lstStyle/>
        <a:p>
          <a:endParaRPr lang="en-US"/>
        </a:p>
      </dgm:t>
    </dgm:pt>
    <dgm:pt modelId="{6D86F68D-6C4C-4441-B063-90BE77961BD2}" type="pres">
      <dgm:prSet presAssocID="{0F12BB1C-697D-3940-A3E1-F7C7EFC91288}" presName="diagram" presStyleCnt="0">
        <dgm:presLayoutVars>
          <dgm:dir/>
          <dgm:resizeHandles val="exact"/>
        </dgm:presLayoutVars>
      </dgm:prSet>
      <dgm:spPr/>
      <dgm:t>
        <a:bodyPr/>
        <a:lstStyle/>
        <a:p>
          <a:endParaRPr lang="en-US"/>
        </a:p>
      </dgm:t>
    </dgm:pt>
    <dgm:pt modelId="{4CF3C51E-DC83-3E4F-86DB-4958A73D2705}" type="pres">
      <dgm:prSet presAssocID="{0E881FAE-7085-0746-BDC0-EE2DA269A4B3}" presName="arrow" presStyleLbl="node1" presStyleIdx="0" presStyleCnt="2" custRadScaleRad="104183">
        <dgm:presLayoutVars>
          <dgm:bulletEnabled val="1"/>
        </dgm:presLayoutVars>
      </dgm:prSet>
      <dgm:spPr/>
      <dgm:t>
        <a:bodyPr/>
        <a:lstStyle/>
        <a:p>
          <a:endParaRPr lang="en-US"/>
        </a:p>
      </dgm:t>
    </dgm:pt>
    <dgm:pt modelId="{034167AA-20CA-BD41-915B-848D2849D010}" type="pres">
      <dgm:prSet presAssocID="{890400C4-BBBC-3B48-82FE-FF3D7FFD0611}" presName="arrow" presStyleLbl="node1" presStyleIdx="1" presStyleCnt="2">
        <dgm:presLayoutVars>
          <dgm:bulletEnabled val="1"/>
        </dgm:presLayoutVars>
      </dgm:prSet>
      <dgm:spPr/>
      <dgm:t>
        <a:bodyPr/>
        <a:lstStyle/>
        <a:p>
          <a:endParaRPr lang="en-US"/>
        </a:p>
      </dgm:t>
    </dgm:pt>
  </dgm:ptLst>
  <dgm:cxnLst>
    <dgm:cxn modelId="{6C4EAAE8-5D1E-5F4A-87A1-D9B1465A33D2}" type="presOf" srcId="{890400C4-BBBC-3B48-82FE-FF3D7FFD0611}" destId="{034167AA-20CA-BD41-915B-848D2849D010}" srcOrd="0" destOrd="0" presId="urn:microsoft.com/office/officeart/2005/8/layout/arrow5"/>
    <dgm:cxn modelId="{70450A2F-4EA9-FC4F-AE14-66B2DF74F6F0}" srcId="{0F12BB1C-697D-3940-A3E1-F7C7EFC91288}" destId="{0E881FAE-7085-0746-BDC0-EE2DA269A4B3}" srcOrd="0" destOrd="0" parTransId="{E1CEF5CD-C52E-0249-9B7E-17EC8D6FA87D}" sibTransId="{E78177B4-AF79-614E-A319-448C27F0C42C}"/>
    <dgm:cxn modelId="{4713ACE4-E618-9442-81CC-966732B5DE84}" type="presOf" srcId="{0F12BB1C-697D-3940-A3E1-F7C7EFC91288}" destId="{6D86F68D-6C4C-4441-B063-90BE77961BD2}" srcOrd="0" destOrd="0" presId="urn:microsoft.com/office/officeart/2005/8/layout/arrow5"/>
    <dgm:cxn modelId="{E6F4F7FB-888F-8E43-9E16-51F1DD3ED61E}" type="presOf" srcId="{0E881FAE-7085-0746-BDC0-EE2DA269A4B3}" destId="{4CF3C51E-DC83-3E4F-86DB-4958A73D2705}" srcOrd="0" destOrd="0" presId="urn:microsoft.com/office/officeart/2005/8/layout/arrow5"/>
    <dgm:cxn modelId="{234B409F-2624-F048-8A8A-A0D30203157F}" srcId="{0F12BB1C-697D-3940-A3E1-F7C7EFC91288}" destId="{890400C4-BBBC-3B48-82FE-FF3D7FFD0611}" srcOrd="1" destOrd="0" parTransId="{F15A4062-E591-544E-B167-0D86AF4F48D9}" sibTransId="{5CB47057-F4A2-6147-91CD-2EF79979B474}"/>
    <dgm:cxn modelId="{73C01E19-A231-FB46-B462-22CDB8AB642A}" type="presParOf" srcId="{6D86F68D-6C4C-4441-B063-90BE77961BD2}" destId="{4CF3C51E-DC83-3E4F-86DB-4958A73D2705}" srcOrd="0" destOrd="0" presId="urn:microsoft.com/office/officeart/2005/8/layout/arrow5"/>
    <dgm:cxn modelId="{BC23A315-DE69-0A41-A398-B5A24310ABBE}" type="presParOf" srcId="{6D86F68D-6C4C-4441-B063-90BE77961BD2}" destId="{034167AA-20CA-BD41-915B-848D2849D01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59D8B-178B-BF40-90F1-387C7C331353}"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en-US"/>
        </a:p>
      </dgm:t>
    </dgm:pt>
    <dgm:pt modelId="{FDD835D1-5FD8-D344-934C-525034F7FFA9}">
      <dgm:prSet/>
      <dgm:spPr/>
      <dgm:t>
        <a:bodyPr/>
        <a:lstStyle/>
        <a:p>
          <a:pPr rtl="0"/>
          <a:r>
            <a:rPr lang="en-US" dirty="0" smtClean="0"/>
            <a:t>Funders</a:t>
          </a:r>
          <a:endParaRPr lang="en-US" dirty="0"/>
        </a:p>
      </dgm:t>
    </dgm:pt>
    <dgm:pt modelId="{6B25033F-D846-D040-9CFC-0BA62AAE5E79}" type="parTrans" cxnId="{269CA52A-DF20-9646-A8EB-DCC88EDF9E2D}">
      <dgm:prSet/>
      <dgm:spPr/>
      <dgm:t>
        <a:bodyPr/>
        <a:lstStyle/>
        <a:p>
          <a:endParaRPr lang="en-US"/>
        </a:p>
      </dgm:t>
    </dgm:pt>
    <dgm:pt modelId="{FEB6C83E-4082-6E4C-9665-3B24A6566664}" type="sibTrans" cxnId="{269CA52A-DF20-9646-A8EB-DCC88EDF9E2D}">
      <dgm:prSet/>
      <dgm:spPr/>
      <dgm:t>
        <a:bodyPr/>
        <a:lstStyle/>
        <a:p>
          <a:endParaRPr lang="en-US"/>
        </a:p>
      </dgm:t>
    </dgm:pt>
    <dgm:pt modelId="{765C24AE-C2F0-2C4F-ADFE-ACF454FCB00D}">
      <dgm:prSet/>
      <dgm:spPr/>
      <dgm:t>
        <a:bodyPr/>
        <a:lstStyle/>
        <a:p>
          <a:pPr rtl="0"/>
          <a:r>
            <a:rPr lang="en-US" dirty="0" smtClean="0"/>
            <a:t>Professional associations</a:t>
          </a:r>
          <a:endParaRPr lang="en-US" dirty="0"/>
        </a:p>
      </dgm:t>
    </dgm:pt>
    <dgm:pt modelId="{30B3B43D-8AD2-5F4B-874A-3DA410DF3E82}" type="parTrans" cxnId="{6AD18298-CDD2-7247-99DB-C3D5EC3EDD23}">
      <dgm:prSet/>
      <dgm:spPr/>
      <dgm:t>
        <a:bodyPr/>
        <a:lstStyle/>
        <a:p>
          <a:endParaRPr lang="en-US"/>
        </a:p>
      </dgm:t>
    </dgm:pt>
    <dgm:pt modelId="{ED9BD704-BE9B-D241-BB80-1857C44D7DA6}" type="sibTrans" cxnId="{6AD18298-CDD2-7247-99DB-C3D5EC3EDD23}">
      <dgm:prSet/>
      <dgm:spPr/>
      <dgm:t>
        <a:bodyPr/>
        <a:lstStyle/>
        <a:p>
          <a:endParaRPr lang="en-US"/>
        </a:p>
      </dgm:t>
    </dgm:pt>
    <dgm:pt modelId="{6909CD5F-EDA6-F844-B84A-2F6F1F8FD6BF}">
      <dgm:prSet/>
      <dgm:spPr/>
      <dgm:t>
        <a:bodyPr/>
        <a:lstStyle/>
        <a:p>
          <a:pPr rtl="0"/>
          <a:r>
            <a:rPr lang="en-US" dirty="0" smtClean="0"/>
            <a:t>Publishers</a:t>
          </a:r>
          <a:endParaRPr lang="en-US" dirty="0"/>
        </a:p>
      </dgm:t>
    </dgm:pt>
    <dgm:pt modelId="{1126B82E-5C05-0F4C-8E6E-82FB632C09BC}" type="parTrans" cxnId="{9264791A-6F39-F84C-A218-BD6909F93B6C}">
      <dgm:prSet/>
      <dgm:spPr/>
      <dgm:t>
        <a:bodyPr/>
        <a:lstStyle/>
        <a:p>
          <a:endParaRPr lang="en-US"/>
        </a:p>
      </dgm:t>
    </dgm:pt>
    <dgm:pt modelId="{CC43B4B0-5278-8844-9EB5-A9591E5A684A}" type="sibTrans" cxnId="{9264791A-6F39-F84C-A218-BD6909F93B6C}">
      <dgm:prSet/>
      <dgm:spPr/>
      <dgm:t>
        <a:bodyPr/>
        <a:lstStyle/>
        <a:p>
          <a:endParaRPr lang="en-US"/>
        </a:p>
      </dgm:t>
    </dgm:pt>
    <dgm:pt modelId="{9DFC4AEF-64FF-5741-9756-6846E56CA0FC}">
      <dgm:prSet/>
      <dgm:spPr/>
      <dgm:t>
        <a:bodyPr/>
        <a:lstStyle/>
        <a:p>
          <a:r>
            <a:rPr lang="en-US" dirty="0" smtClean="0"/>
            <a:t>Universities</a:t>
          </a:r>
          <a:endParaRPr lang="en-US" dirty="0"/>
        </a:p>
      </dgm:t>
    </dgm:pt>
    <dgm:pt modelId="{F29E7D48-2EA3-9E49-9E3F-EA09A453A804}" type="parTrans" cxnId="{C79D5822-2BC9-8A49-A4F4-A230C8922BA7}">
      <dgm:prSet/>
      <dgm:spPr/>
      <dgm:t>
        <a:bodyPr/>
        <a:lstStyle/>
        <a:p>
          <a:endParaRPr lang="en-US"/>
        </a:p>
      </dgm:t>
    </dgm:pt>
    <dgm:pt modelId="{77C145D5-B98F-8C46-88E3-1F1C7FAC639C}" type="sibTrans" cxnId="{C79D5822-2BC9-8A49-A4F4-A230C8922BA7}">
      <dgm:prSet/>
      <dgm:spPr/>
      <dgm:t>
        <a:bodyPr/>
        <a:lstStyle/>
        <a:p>
          <a:endParaRPr lang="en-US"/>
        </a:p>
      </dgm:t>
    </dgm:pt>
    <dgm:pt modelId="{79304751-57F3-0746-A924-C023E62376CF}">
      <dgm:prSet/>
      <dgm:spPr/>
      <dgm:t>
        <a:bodyPr/>
        <a:lstStyle/>
        <a:p>
          <a:pPr rtl="0"/>
          <a:r>
            <a:rPr lang="en-US" dirty="0" smtClean="0"/>
            <a:t>Repositories</a:t>
          </a:r>
          <a:endParaRPr lang="en-US" dirty="0"/>
        </a:p>
      </dgm:t>
    </dgm:pt>
    <dgm:pt modelId="{AE6073C2-A210-CE41-8BBB-C2DE567283DF}" type="parTrans" cxnId="{E98588F4-C496-2B43-A6E7-DB0EAFAC24EF}">
      <dgm:prSet/>
      <dgm:spPr/>
      <dgm:t>
        <a:bodyPr/>
        <a:lstStyle/>
        <a:p>
          <a:endParaRPr lang="en-US"/>
        </a:p>
      </dgm:t>
    </dgm:pt>
    <dgm:pt modelId="{9993B158-66EC-474A-BD4A-E5F4B96D98A1}" type="sibTrans" cxnId="{E98588F4-C496-2B43-A6E7-DB0EAFAC24EF}">
      <dgm:prSet/>
      <dgm:spPr/>
      <dgm:t>
        <a:bodyPr/>
        <a:lstStyle/>
        <a:p>
          <a:endParaRPr lang="en-US"/>
        </a:p>
      </dgm:t>
    </dgm:pt>
    <dgm:pt modelId="{65CC7D48-96B7-C64C-8F29-4C6BBC139DAB}" type="pres">
      <dgm:prSet presAssocID="{7C459D8B-178B-BF40-90F1-387C7C331353}" presName="composite" presStyleCnt="0">
        <dgm:presLayoutVars>
          <dgm:chMax val="5"/>
          <dgm:dir/>
          <dgm:animLvl val="ctr"/>
          <dgm:resizeHandles val="exact"/>
        </dgm:presLayoutVars>
      </dgm:prSet>
      <dgm:spPr/>
      <dgm:t>
        <a:bodyPr/>
        <a:lstStyle/>
        <a:p>
          <a:endParaRPr lang="en-US"/>
        </a:p>
      </dgm:t>
    </dgm:pt>
    <dgm:pt modelId="{56F93FD7-C07F-E840-9675-4E6B37506652}" type="pres">
      <dgm:prSet presAssocID="{7C459D8B-178B-BF40-90F1-387C7C331353}" presName="cycle" presStyleCnt="0"/>
      <dgm:spPr/>
    </dgm:pt>
    <dgm:pt modelId="{75170AFD-AFF5-4242-A572-B90421C207A5}" type="pres">
      <dgm:prSet presAssocID="{7C459D8B-178B-BF40-90F1-387C7C331353}" presName="centerShape" presStyleCnt="0"/>
      <dgm:spPr/>
    </dgm:pt>
    <dgm:pt modelId="{C2F1F6BE-AEC8-E34E-8E35-EC0B9DFF7383}" type="pres">
      <dgm:prSet presAssocID="{7C459D8B-178B-BF40-90F1-387C7C331353}" presName="connSite" presStyleLbl="node1" presStyleIdx="0" presStyleCnt="6"/>
      <dgm:spPr/>
    </dgm:pt>
    <dgm:pt modelId="{71DDF5D0-1B19-944F-970A-B1133CCEFAC3}" type="pres">
      <dgm:prSet presAssocID="{7C459D8B-178B-BF40-90F1-387C7C331353}" presName="visible" presStyleLbl="node1" presStyleIdx="0" presStyleCnt="6" custLinFactNeighborX="-3821" custLinFactNeighborY="-1007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AEAD2250-6B71-6545-9C4D-B273AF468B0A}" type="pres">
      <dgm:prSet presAssocID="{6B25033F-D846-D040-9CFC-0BA62AAE5E79}" presName="Name25" presStyleLbl="parChTrans1D1" presStyleIdx="0" presStyleCnt="5"/>
      <dgm:spPr/>
      <dgm:t>
        <a:bodyPr/>
        <a:lstStyle/>
        <a:p>
          <a:endParaRPr lang="en-US"/>
        </a:p>
      </dgm:t>
    </dgm:pt>
    <dgm:pt modelId="{001AF6B2-74AA-294B-AEBA-677F95B95252}" type="pres">
      <dgm:prSet presAssocID="{FDD835D1-5FD8-D344-934C-525034F7FFA9}" presName="node" presStyleCnt="0"/>
      <dgm:spPr/>
    </dgm:pt>
    <dgm:pt modelId="{17B98026-6D5A-4142-929E-D720FFE11D47}" type="pres">
      <dgm:prSet presAssocID="{FDD835D1-5FD8-D344-934C-525034F7FFA9}" presName="parentNode" presStyleLbl="node1" presStyleIdx="1" presStyleCnt="6" custLinFactNeighborX="-24698" custLinFactNeighborY="-13248">
        <dgm:presLayoutVars>
          <dgm:chMax val="1"/>
          <dgm:bulletEnabled val="1"/>
        </dgm:presLayoutVars>
      </dgm:prSet>
      <dgm:spPr/>
      <dgm:t>
        <a:bodyPr/>
        <a:lstStyle/>
        <a:p>
          <a:endParaRPr lang="en-US"/>
        </a:p>
      </dgm:t>
    </dgm:pt>
    <dgm:pt modelId="{7681479E-9D10-9049-BD6B-C9D05FABFB53}" type="pres">
      <dgm:prSet presAssocID="{FDD835D1-5FD8-D344-934C-525034F7FFA9}" presName="childNode" presStyleLbl="revTx" presStyleIdx="0" presStyleCnt="0">
        <dgm:presLayoutVars>
          <dgm:bulletEnabled val="1"/>
        </dgm:presLayoutVars>
      </dgm:prSet>
      <dgm:spPr/>
      <dgm:t>
        <a:bodyPr/>
        <a:lstStyle/>
        <a:p>
          <a:endParaRPr lang="en-US"/>
        </a:p>
      </dgm:t>
    </dgm:pt>
    <dgm:pt modelId="{A823F2FC-ACF9-AE41-8E47-3FCE159148E6}" type="pres">
      <dgm:prSet presAssocID="{F29E7D48-2EA3-9E49-9E3F-EA09A453A804}" presName="Name25" presStyleLbl="parChTrans1D1" presStyleIdx="1" presStyleCnt="5"/>
      <dgm:spPr/>
      <dgm:t>
        <a:bodyPr/>
        <a:lstStyle/>
        <a:p>
          <a:endParaRPr lang="en-US"/>
        </a:p>
      </dgm:t>
    </dgm:pt>
    <dgm:pt modelId="{6FCABDB3-F36E-BC43-82BD-73953965D306}" type="pres">
      <dgm:prSet presAssocID="{9DFC4AEF-64FF-5741-9756-6846E56CA0FC}" presName="node" presStyleCnt="0"/>
      <dgm:spPr/>
    </dgm:pt>
    <dgm:pt modelId="{75CF3E49-2ED8-F742-948B-511548A9DE7E}" type="pres">
      <dgm:prSet presAssocID="{9DFC4AEF-64FF-5741-9756-6846E56CA0FC}" presName="parentNode" presStyleLbl="node1" presStyleIdx="2" presStyleCnt="6" custLinFactNeighborX="33025" custLinFactNeighborY="-12031">
        <dgm:presLayoutVars>
          <dgm:chMax val="1"/>
          <dgm:bulletEnabled val="1"/>
        </dgm:presLayoutVars>
      </dgm:prSet>
      <dgm:spPr/>
      <dgm:t>
        <a:bodyPr/>
        <a:lstStyle/>
        <a:p>
          <a:endParaRPr lang="en-US"/>
        </a:p>
      </dgm:t>
    </dgm:pt>
    <dgm:pt modelId="{3B903C54-619D-7D45-8791-69F2653E622E}" type="pres">
      <dgm:prSet presAssocID="{9DFC4AEF-64FF-5741-9756-6846E56CA0FC}" presName="childNode" presStyleLbl="revTx" presStyleIdx="0" presStyleCnt="0">
        <dgm:presLayoutVars>
          <dgm:bulletEnabled val="1"/>
        </dgm:presLayoutVars>
      </dgm:prSet>
      <dgm:spPr/>
      <dgm:t>
        <a:bodyPr/>
        <a:lstStyle/>
        <a:p>
          <a:endParaRPr lang="en-US"/>
        </a:p>
      </dgm:t>
    </dgm:pt>
    <dgm:pt modelId="{7D23C291-72DF-584B-9DD1-47B1392EAD36}" type="pres">
      <dgm:prSet presAssocID="{30B3B43D-8AD2-5F4B-874A-3DA410DF3E82}" presName="Name25" presStyleLbl="parChTrans1D1" presStyleIdx="2" presStyleCnt="5"/>
      <dgm:spPr/>
      <dgm:t>
        <a:bodyPr/>
        <a:lstStyle/>
        <a:p>
          <a:endParaRPr lang="en-US"/>
        </a:p>
      </dgm:t>
    </dgm:pt>
    <dgm:pt modelId="{3E586D36-2A30-E740-8719-44E0E3D5CBC4}" type="pres">
      <dgm:prSet presAssocID="{765C24AE-C2F0-2C4F-ADFE-ACF454FCB00D}" presName="node" presStyleCnt="0"/>
      <dgm:spPr/>
    </dgm:pt>
    <dgm:pt modelId="{7DABF435-2683-EA41-A900-EC9EAABCE6F6}" type="pres">
      <dgm:prSet presAssocID="{765C24AE-C2F0-2C4F-ADFE-ACF454FCB00D}" presName="parentNode" presStyleLbl="node1" presStyleIdx="3" presStyleCnt="6" custLinFactNeighborX="33025" custLinFactNeighborY="10191">
        <dgm:presLayoutVars>
          <dgm:chMax val="1"/>
          <dgm:bulletEnabled val="1"/>
        </dgm:presLayoutVars>
      </dgm:prSet>
      <dgm:spPr/>
      <dgm:t>
        <a:bodyPr/>
        <a:lstStyle/>
        <a:p>
          <a:endParaRPr lang="en-US"/>
        </a:p>
      </dgm:t>
    </dgm:pt>
    <dgm:pt modelId="{07078F53-CC00-D148-A0EC-12D4D5F3D3A9}" type="pres">
      <dgm:prSet presAssocID="{765C24AE-C2F0-2C4F-ADFE-ACF454FCB00D}" presName="childNode" presStyleLbl="revTx" presStyleIdx="0" presStyleCnt="0">
        <dgm:presLayoutVars>
          <dgm:bulletEnabled val="1"/>
        </dgm:presLayoutVars>
      </dgm:prSet>
      <dgm:spPr/>
      <dgm:t>
        <a:bodyPr/>
        <a:lstStyle/>
        <a:p>
          <a:endParaRPr lang="en-US"/>
        </a:p>
      </dgm:t>
    </dgm:pt>
    <dgm:pt modelId="{63ECE800-D5D7-AF48-8591-EA6536E24CF6}" type="pres">
      <dgm:prSet presAssocID="{AE6073C2-A210-CE41-8BBB-C2DE567283DF}" presName="Name25" presStyleLbl="parChTrans1D1" presStyleIdx="3" presStyleCnt="5"/>
      <dgm:spPr/>
      <dgm:t>
        <a:bodyPr/>
        <a:lstStyle/>
        <a:p>
          <a:endParaRPr lang="en-US"/>
        </a:p>
      </dgm:t>
    </dgm:pt>
    <dgm:pt modelId="{3825E720-9D93-C549-9D15-33C9878CC4D3}" type="pres">
      <dgm:prSet presAssocID="{79304751-57F3-0746-A924-C023E62376CF}" presName="node" presStyleCnt="0"/>
      <dgm:spPr/>
    </dgm:pt>
    <dgm:pt modelId="{B415C7A4-61A9-084D-ABC4-655505A441AF}" type="pres">
      <dgm:prSet presAssocID="{79304751-57F3-0746-A924-C023E62376CF}" presName="parentNode" presStyleLbl="node1" presStyleIdx="4" presStyleCnt="6">
        <dgm:presLayoutVars>
          <dgm:chMax val="1"/>
          <dgm:bulletEnabled val="1"/>
        </dgm:presLayoutVars>
      </dgm:prSet>
      <dgm:spPr/>
      <dgm:t>
        <a:bodyPr/>
        <a:lstStyle/>
        <a:p>
          <a:endParaRPr lang="en-US"/>
        </a:p>
      </dgm:t>
    </dgm:pt>
    <dgm:pt modelId="{6FA0FF1E-A896-A64B-88AC-5B4B0095A08C}" type="pres">
      <dgm:prSet presAssocID="{79304751-57F3-0746-A924-C023E62376CF}" presName="childNode" presStyleLbl="revTx" presStyleIdx="0" presStyleCnt="0">
        <dgm:presLayoutVars>
          <dgm:bulletEnabled val="1"/>
        </dgm:presLayoutVars>
      </dgm:prSet>
      <dgm:spPr/>
    </dgm:pt>
    <dgm:pt modelId="{987343C9-7B5C-B34F-B817-6D3192C62AC6}" type="pres">
      <dgm:prSet presAssocID="{1126B82E-5C05-0F4C-8E6E-82FB632C09BC}" presName="Name25" presStyleLbl="parChTrans1D1" presStyleIdx="4" presStyleCnt="5"/>
      <dgm:spPr/>
      <dgm:t>
        <a:bodyPr/>
        <a:lstStyle/>
        <a:p>
          <a:endParaRPr lang="en-US"/>
        </a:p>
      </dgm:t>
    </dgm:pt>
    <dgm:pt modelId="{E35185C9-38B7-014B-9083-9B553893455F}" type="pres">
      <dgm:prSet presAssocID="{6909CD5F-EDA6-F844-B84A-2F6F1F8FD6BF}" presName="node" presStyleCnt="0"/>
      <dgm:spPr/>
    </dgm:pt>
    <dgm:pt modelId="{62BA98C9-6A47-264B-912B-EEC615E225E2}" type="pres">
      <dgm:prSet presAssocID="{6909CD5F-EDA6-F844-B84A-2F6F1F8FD6BF}" presName="parentNode" presStyleLbl="node1" presStyleIdx="5" presStyleCnt="6" custScaleX="102767">
        <dgm:presLayoutVars>
          <dgm:chMax val="1"/>
          <dgm:bulletEnabled val="1"/>
        </dgm:presLayoutVars>
      </dgm:prSet>
      <dgm:spPr/>
      <dgm:t>
        <a:bodyPr/>
        <a:lstStyle/>
        <a:p>
          <a:endParaRPr lang="en-US"/>
        </a:p>
      </dgm:t>
    </dgm:pt>
    <dgm:pt modelId="{9819DCEF-3E37-9D49-8817-EEC2526617F1}" type="pres">
      <dgm:prSet presAssocID="{6909CD5F-EDA6-F844-B84A-2F6F1F8FD6BF}" presName="childNode" presStyleLbl="revTx" presStyleIdx="0" presStyleCnt="0">
        <dgm:presLayoutVars>
          <dgm:bulletEnabled val="1"/>
        </dgm:presLayoutVars>
      </dgm:prSet>
      <dgm:spPr/>
      <dgm:t>
        <a:bodyPr/>
        <a:lstStyle/>
        <a:p>
          <a:endParaRPr lang="en-US"/>
        </a:p>
      </dgm:t>
    </dgm:pt>
  </dgm:ptLst>
  <dgm:cxnLst>
    <dgm:cxn modelId="{A2B3918D-BDEC-4241-91D4-DCEA98CC9670}" type="presOf" srcId="{6909CD5F-EDA6-F844-B84A-2F6F1F8FD6BF}" destId="{62BA98C9-6A47-264B-912B-EEC615E225E2}" srcOrd="0" destOrd="0" presId="urn:microsoft.com/office/officeart/2005/8/layout/radial2"/>
    <dgm:cxn modelId="{FF85015F-0C18-4F47-AE33-23DE19BECDA1}" type="presOf" srcId="{765C24AE-C2F0-2C4F-ADFE-ACF454FCB00D}" destId="{7DABF435-2683-EA41-A900-EC9EAABCE6F6}" srcOrd="0" destOrd="0" presId="urn:microsoft.com/office/officeart/2005/8/layout/radial2"/>
    <dgm:cxn modelId="{9264791A-6F39-F84C-A218-BD6909F93B6C}" srcId="{7C459D8B-178B-BF40-90F1-387C7C331353}" destId="{6909CD5F-EDA6-F844-B84A-2F6F1F8FD6BF}" srcOrd="4" destOrd="0" parTransId="{1126B82E-5C05-0F4C-8E6E-82FB632C09BC}" sibTransId="{CC43B4B0-5278-8844-9EB5-A9591E5A684A}"/>
    <dgm:cxn modelId="{6AD18298-CDD2-7247-99DB-C3D5EC3EDD23}" srcId="{7C459D8B-178B-BF40-90F1-387C7C331353}" destId="{765C24AE-C2F0-2C4F-ADFE-ACF454FCB00D}" srcOrd="2" destOrd="0" parTransId="{30B3B43D-8AD2-5F4B-874A-3DA410DF3E82}" sibTransId="{ED9BD704-BE9B-D241-BB80-1857C44D7DA6}"/>
    <dgm:cxn modelId="{CF675D6C-A7EE-D24D-B179-F3313CE1E608}" type="presOf" srcId="{F29E7D48-2EA3-9E49-9E3F-EA09A453A804}" destId="{A823F2FC-ACF9-AE41-8E47-3FCE159148E6}" srcOrd="0" destOrd="0" presId="urn:microsoft.com/office/officeart/2005/8/layout/radial2"/>
    <dgm:cxn modelId="{C79D5822-2BC9-8A49-A4F4-A230C8922BA7}" srcId="{7C459D8B-178B-BF40-90F1-387C7C331353}" destId="{9DFC4AEF-64FF-5741-9756-6846E56CA0FC}" srcOrd="1" destOrd="0" parTransId="{F29E7D48-2EA3-9E49-9E3F-EA09A453A804}" sibTransId="{77C145D5-B98F-8C46-88E3-1F1C7FAC639C}"/>
    <dgm:cxn modelId="{08F6E59A-3929-F741-8E90-14B995EC05BE}" type="presOf" srcId="{9DFC4AEF-64FF-5741-9756-6846E56CA0FC}" destId="{75CF3E49-2ED8-F742-948B-511548A9DE7E}" srcOrd="0" destOrd="0" presId="urn:microsoft.com/office/officeart/2005/8/layout/radial2"/>
    <dgm:cxn modelId="{E98588F4-C496-2B43-A6E7-DB0EAFAC24EF}" srcId="{7C459D8B-178B-BF40-90F1-387C7C331353}" destId="{79304751-57F3-0746-A924-C023E62376CF}" srcOrd="3" destOrd="0" parTransId="{AE6073C2-A210-CE41-8BBB-C2DE567283DF}" sibTransId="{9993B158-66EC-474A-BD4A-E5F4B96D98A1}"/>
    <dgm:cxn modelId="{D5B07F98-2508-4A4F-97A5-F1C6007AE865}" type="presOf" srcId="{FDD835D1-5FD8-D344-934C-525034F7FFA9}" destId="{17B98026-6D5A-4142-929E-D720FFE11D47}" srcOrd="0" destOrd="0" presId="urn:microsoft.com/office/officeart/2005/8/layout/radial2"/>
    <dgm:cxn modelId="{3FFE5E81-8E04-2546-A246-C290D04C936F}" type="presOf" srcId="{AE6073C2-A210-CE41-8BBB-C2DE567283DF}" destId="{63ECE800-D5D7-AF48-8591-EA6536E24CF6}" srcOrd="0" destOrd="0" presId="urn:microsoft.com/office/officeart/2005/8/layout/radial2"/>
    <dgm:cxn modelId="{F057F597-3251-1442-9266-CECE7191F17C}" type="presOf" srcId="{1126B82E-5C05-0F4C-8E6E-82FB632C09BC}" destId="{987343C9-7B5C-B34F-B817-6D3192C62AC6}" srcOrd="0" destOrd="0" presId="urn:microsoft.com/office/officeart/2005/8/layout/radial2"/>
    <dgm:cxn modelId="{269CA52A-DF20-9646-A8EB-DCC88EDF9E2D}" srcId="{7C459D8B-178B-BF40-90F1-387C7C331353}" destId="{FDD835D1-5FD8-D344-934C-525034F7FFA9}" srcOrd="0" destOrd="0" parTransId="{6B25033F-D846-D040-9CFC-0BA62AAE5E79}" sibTransId="{FEB6C83E-4082-6E4C-9665-3B24A6566664}"/>
    <dgm:cxn modelId="{59D235E4-9A52-CF45-A8B3-C25DB3328AA0}" type="presOf" srcId="{30B3B43D-8AD2-5F4B-874A-3DA410DF3E82}" destId="{7D23C291-72DF-584B-9DD1-47B1392EAD36}" srcOrd="0" destOrd="0" presId="urn:microsoft.com/office/officeart/2005/8/layout/radial2"/>
    <dgm:cxn modelId="{9348A384-3D86-E94B-B43E-E8344A2FE775}" type="presOf" srcId="{6B25033F-D846-D040-9CFC-0BA62AAE5E79}" destId="{AEAD2250-6B71-6545-9C4D-B273AF468B0A}" srcOrd="0" destOrd="0" presId="urn:microsoft.com/office/officeart/2005/8/layout/radial2"/>
    <dgm:cxn modelId="{878697C7-55CF-FC4B-9DC9-07C636D5C379}" type="presOf" srcId="{7C459D8B-178B-BF40-90F1-387C7C331353}" destId="{65CC7D48-96B7-C64C-8F29-4C6BBC139DAB}" srcOrd="0" destOrd="0" presId="urn:microsoft.com/office/officeart/2005/8/layout/radial2"/>
    <dgm:cxn modelId="{902E6C41-B5D3-8747-AC9B-C908F67E733A}" type="presOf" srcId="{79304751-57F3-0746-A924-C023E62376CF}" destId="{B415C7A4-61A9-084D-ABC4-655505A441AF}" srcOrd="0" destOrd="0" presId="urn:microsoft.com/office/officeart/2005/8/layout/radial2"/>
    <dgm:cxn modelId="{F34C222E-F321-AB45-9229-016CA7E01AFE}" type="presParOf" srcId="{65CC7D48-96B7-C64C-8F29-4C6BBC139DAB}" destId="{56F93FD7-C07F-E840-9675-4E6B37506652}" srcOrd="0" destOrd="0" presId="urn:microsoft.com/office/officeart/2005/8/layout/radial2"/>
    <dgm:cxn modelId="{89E08DB4-A79B-8948-A3D0-226D094DFC42}" type="presParOf" srcId="{56F93FD7-C07F-E840-9675-4E6B37506652}" destId="{75170AFD-AFF5-4242-A572-B90421C207A5}" srcOrd="0" destOrd="0" presId="urn:microsoft.com/office/officeart/2005/8/layout/radial2"/>
    <dgm:cxn modelId="{4AF6D78C-48DC-4F42-81D5-1F9107ED14E3}" type="presParOf" srcId="{75170AFD-AFF5-4242-A572-B90421C207A5}" destId="{C2F1F6BE-AEC8-E34E-8E35-EC0B9DFF7383}" srcOrd="0" destOrd="0" presId="urn:microsoft.com/office/officeart/2005/8/layout/radial2"/>
    <dgm:cxn modelId="{FD79BC96-B5E5-C045-A2B9-1542B85E83E6}" type="presParOf" srcId="{75170AFD-AFF5-4242-A572-B90421C207A5}" destId="{71DDF5D0-1B19-944F-970A-B1133CCEFAC3}" srcOrd="1" destOrd="0" presId="urn:microsoft.com/office/officeart/2005/8/layout/radial2"/>
    <dgm:cxn modelId="{532C6FE7-D98F-7742-BCC5-13FFDEBE8DA2}" type="presParOf" srcId="{56F93FD7-C07F-E840-9675-4E6B37506652}" destId="{AEAD2250-6B71-6545-9C4D-B273AF468B0A}" srcOrd="1" destOrd="0" presId="urn:microsoft.com/office/officeart/2005/8/layout/radial2"/>
    <dgm:cxn modelId="{1F0A7F92-1AA7-B94E-A4CE-FFCEF228D7F1}" type="presParOf" srcId="{56F93FD7-C07F-E840-9675-4E6B37506652}" destId="{001AF6B2-74AA-294B-AEBA-677F95B95252}" srcOrd="2" destOrd="0" presId="urn:microsoft.com/office/officeart/2005/8/layout/radial2"/>
    <dgm:cxn modelId="{5AE88ABF-458D-A14A-8F75-ED5B6EEC8F22}" type="presParOf" srcId="{001AF6B2-74AA-294B-AEBA-677F95B95252}" destId="{17B98026-6D5A-4142-929E-D720FFE11D47}" srcOrd="0" destOrd="0" presId="urn:microsoft.com/office/officeart/2005/8/layout/radial2"/>
    <dgm:cxn modelId="{30D04C96-A578-FA4F-BBFE-1CD3B64CEEF1}" type="presParOf" srcId="{001AF6B2-74AA-294B-AEBA-677F95B95252}" destId="{7681479E-9D10-9049-BD6B-C9D05FABFB53}" srcOrd="1" destOrd="0" presId="urn:microsoft.com/office/officeart/2005/8/layout/radial2"/>
    <dgm:cxn modelId="{1FA0F761-E0D4-294C-8019-8A8FE4C9C2E3}" type="presParOf" srcId="{56F93FD7-C07F-E840-9675-4E6B37506652}" destId="{A823F2FC-ACF9-AE41-8E47-3FCE159148E6}" srcOrd="3" destOrd="0" presId="urn:microsoft.com/office/officeart/2005/8/layout/radial2"/>
    <dgm:cxn modelId="{D4467D52-C1A7-5141-922D-D57395711911}" type="presParOf" srcId="{56F93FD7-C07F-E840-9675-4E6B37506652}" destId="{6FCABDB3-F36E-BC43-82BD-73953965D306}" srcOrd="4" destOrd="0" presId="urn:microsoft.com/office/officeart/2005/8/layout/radial2"/>
    <dgm:cxn modelId="{22FB62FD-56B3-1C49-9708-F91D0B0AB0A8}" type="presParOf" srcId="{6FCABDB3-F36E-BC43-82BD-73953965D306}" destId="{75CF3E49-2ED8-F742-948B-511548A9DE7E}" srcOrd="0" destOrd="0" presId="urn:microsoft.com/office/officeart/2005/8/layout/radial2"/>
    <dgm:cxn modelId="{A95321A6-A12C-1848-BA4E-FC49619134F5}" type="presParOf" srcId="{6FCABDB3-F36E-BC43-82BD-73953965D306}" destId="{3B903C54-619D-7D45-8791-69F2653E622E}" srcOrd="1" destOrd="0" presId="urn:microsoft.com/office/officeart/2005/8/layout/radial2"/>
    <dgm:cxn modelId="{C3172F08-3AF6-7740-BA09-4ED982BE13C2}" type="presParOf" srcId="{56F93FD7-C07F-E840-9675-4E6B37506652}" destId="{7D23C291-72DF-584B-9DD1-47B1392EAD36}" srcOrd="5" destOrd="0" presId="urn:microsoft.com/office/officeart/2005/8/layout/radial2"/>
    <dgm:cxn modelId="{578ABDBE-FD58-C247-A7E1-8978E8BB32C8}" type="presParOf" srcId="{56F93FD7-C07F-E840-9675-4E6B37506652}" destId="{3E586D36-2A30-E740-8719-44E0E3D5CBC4}" srcOrd="6" destOrd="0" presId="urn:microsoft.com/office/officeart/2005/8/layout/radial2"/>
    <dgm:cxn modelId="{B8D06572-A0EF-DF4F-84D2-17475E18CA94}" type="presParOf" srcId="{3E586D36-2A30-E740-8719-44E0E3D5CBC4}" destId="{7DABF435-2683-EA41-A900-EC9EAABCE6F6}" srcOrd="0" destOrd="0" presId="urn:microsoft.com/office/officeart/2005/8/layout/radial2"/>
    <dgm:cxn modelId="{BE6A2EC9-9FD8-1949-B49B-890C46320B0C}" type="presParOf" srcId="{3E586D36-2A30-E740-8719-44E0E3D5CBC4}" destId="{07078F53-CC00-D148-A0EC-12D4D5F3D3A9}" srcOrd="1" destOrd="0" presId="urn:microsoft.com/office/officeart/2005/8/layout/radial2"/>
    <dgm:cxn modelId="{1E3F275E-E336-2243-848E-A8C988970891}" type="presParOf" srcId="{56F93FD7-C07F-E840-9675-4E6B37506652}" destId="{63ECE800-D5D7-AF48-8591-EA6536E24CF6}" srcOrd="7" destOrd="0" presId="urn:microsoft.com/office/officeart/2005/8/layout/radial2"/>
    <dgm:cxn modelId="{EE7D461E-7E6A-0043-8E0D-D461BECE2F78}" type="presParOf" srcId="{56F93FD7-C07F-E840-9675-4E6B37506652}" destId="{3825E720-9D93-C549-9D15-33C9878CC4D3}" srcOrd="8" destOrd="0" presId="urn:microsoft.com/office/officeart/2005/8/layout/radial2"/>
    <dgm:cxn modelId="{62E368E4-F488-6D4C-BCD0-1E0A13EA69E7}" type="presParOf" srcId="{3825E720-9D93-C549-9D15-33C9878CC4D3}" destId="{B415C7A4-61A9-084D-ABC4-655505A441AF}" srcOrd="0" destOrd="0" presId="urn:microsoft.com/office/officeart/2005/8/layout/radial2"/>
    <dgm:cxn modelId="{FDF64F0C-1DB9-1A4E-9CB9-D03A868EC79B}" type="presParOf" srcId="{3825E720-9D93-C549-9D15-33C9878CC4D3}" destId="{6FA0FF1E-A896-A64B-88AC-5B4B0095A08C}" srcOrd="1" destOrd="0" presId="urn:microsoft.com/office/officeart/2005/8/layout/radial2"/>
    <dgm:cxn modelId="{DDC3C178-C0DF-2240-AA57-9E0969310161}" type="presParOf" srcId="{56F93FD7-C07F-E840-9675-4E6B37506652}" destId="{987343C9-7B5C-B34F-B817-6D3192C62AC6}" srcOrd="9" destOrd="0" presId="urn:microsoft.com/office/officeart/2005/8/layout/radial2"/>
    <dgm:cxn modelId="{0E9DB173-0A21-9844-9316-5E3EC3AAA61B}" type="presParOf" srcId="{56F93FD7-C07F-E840-9675-4E6B37506652}" destId="{E35185C9-38B7-014B-9083-9B553893455F}" srcOrd="10" destOrd="0" presId="urn:microsoft.com/office/officeart/2005/8/layout/radial2"/>
    <dgm:cxn modelId="{7C933065-E640-2C46-970E-7A6D9485B9C2}" type="presParOf" srcId="{E35185C9-38B7-014B-9083-9B553893455F}" destId="{62BA98C9-6A47-264B-912B-EEC615E225E2}" srcOrd="0" destOrd="0" presId="urn:microsoft.com/office/officeart/2005/8/layout/radial2"/>
    <dgm:cxn modelId="{AB0F3FE1-5D27-6A4D-8507-59B4C22E82C9}" type="presParOf" srcId="{E35185C9-38B7-014B-9083-9B553893455F}" destId="{9819DCEF-3E37-9D49-8817-EEC2526617F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3C51E-DC83-3E4F-86DB-4958A73D2705}">
      <dsp:nvSpPr>
        <dsp:cNvPr id="0" name=""/>
        <dsp:cNvSpPr/>
      </dsp:nvSpPr>
      <dsp:spPr>
        <a:xfrm rot="16200000">
          <a:off x="0" y="562"/>
          <a:ext cx="3311334" cy="3311334"/>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i="1" kern="1200" dirty="0" smtClean="0"/>
            <a:t>Registry of persistent unique identifiers for researchers </a:t>
          </a:r>
          <a:endParaRPr lang="en-US" sz="2300" kern="1200" dirty="0"/>
        </a:p>
      </dsp:txBody>
      <dsp:txXfrm rot="5400000">
        <a:off x="0" y="828395"/>
        <a:ext cx="2731851" cy="1655667"/>
      </dsp:txXfrm>
    </dsp:sp>
    <dsp:sp modelId="{034167AA-20CA-BD41-915B-848D2849D010}">
      <dsp:nvSpPr>
        <dsp:cNvPr id="0" name=""/>
        <dsp:cNvSpPr/>
      </dsp:nvSpPr>
      <dsp:spPr>
        <a:xfrm rot="5400000">
          <a:off x="3600743" y="562"/>
          <a:ext cx="3311334" cy="3311334"/>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i="1" kern="1200" dirty="0" smtClean="0"/>
            <a:t>Automating linkages in research workflows</a:t>
          </a:r>
          <a:endParaRPr lang="en-US" sz="2300" kern="1200" dirty="0"/>
        </a:p>
      </dsp:txBody>
      <dsp:txXfrm rot="-5400000">
        <a:off x="4180226" y="828396"/>
        <a:ext cx="2731851" cy="1655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343C9-7B5C-B34F-B817-6D3192C62AC6}">
      <dsp:nvSpPr>
        <dsp:cNvPr id="0" name=""/>
        <dsp:cNvSpPr/>
      </dsp:nvSpPr>
      <dsp:spPr>
        <a:xfrm rot="3367706">
          <a:off x="879241" y="3626732"/>
          <a:ext cx="1442921" cy="55195"/>
        </a:xfrm>
        <a:custGeom>
          <a:avLst/>
          <a:gdLst/>
          <a:ahLst/>
          <a:cxnLst/>
          <a:rect l="0" t="0" r="0" b="0"/>
          <a:pathLst>
            <a:path>
              <a:moveTo>
                <a:pt x="0" y="27597"/>
              </a:moveTo>
              <a:lnTo>
                <a:pt x="1442921" y="275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ECE800-D5D7-AF48-8591-EA6536E24CF6}">
      <dsp:nvSpPr>
        <dsp:cNvPr id="0" name=""/>
        <dsp:cNvSpPr/>
      </dsp:nvSpPr>
      <dsp:spPr>
        <a:xfrm rot="1735700">
          <a:off x="1293331" y="3102979"/>
          <a:ext cx="1300637" cy="55195"/>
        </a:xfrm>
        <a:custGeom>
          <a:avLst/>
          <a:gdLst/>
          <a:ahLst/>
          <a:cxnLst/>
          <a:rect l="0" t="0" r="0" b="0"/>
          <a:pathLst>
            <a:path>
              <a:moveTo>
                <a:pt x="0" y="27597"/>
              </a:moveTo>
              <a:lnTo>
                <a:pt x="1300637" y="275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23C291-72DF-584B-9DD1-47B1392EAD36}">
      <dsp:nvSpPr>
        <dsp:cNvPr id="0" name=""/>
        <dsp:cNvSpPr/>
      </dsp:nvSpPr>
      <dsp:spPr>
        <a:xfrm rot="117259">
          <a:off x="1374011" y="2538183"/>
          <a:ext cx="1593838" cy="55195"/>
        </a:xfrm>
        <a:custGeom>
          <a:avLst/>
          <a:gdLst/>
          <a:ahLst/>
          <a:cxnLst/>
          <a:rect l="0" t="0" r="0" b="0"/>
          <a:pathLst>
            <a:path>
              <a:moveTo>
                <a:pt x="0" y="27597"/>
              </a:moveTo>
              <a:lnTo>
                <a:pt x="1593838" y="275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23F2FC-ACF9-AE41-8E47-3FCE159148E6}">
      <dsp:nvSpPr>
        <dsp:cNvPr id="0" name=""/>
        <dsp:cNvSpPr/>
      </dsp:nvSpPr>
      <dsp:spPr>
        <a:xfrm rot="19925034">
          <a:off x="1281150" y="1833839"/>
          <a:ext cx="1603977" cy="55195"/>
        </a:xfrm>
        <a:custGeom>
          <a:avLst/>
          <a:gdLst/>
          <a:ahLst/>
          <a:cxnLst/>
          <a:rect l="0" t="0" r="0" b="0"/>
          <a:pathLst>
            <a:path>
              <a:moveTo>
                <a:pt x="0" y="27597"/>
              </a:moveTo>
              <a:lnTo>
                <a:pt x="1603977" y="275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AD2250-6B71-6545-9C4D-B273AF468B0A}">
      <dsp:nvSpPr>
        <dsp:cNvPr id="0" name=""/>
        <dsp:cNvSpPr/>
      </dsp:nvSpPr>
      <dsp:spPr>
        <a:xfrm rot="17984213">
          <a:off x="800895" y="1364748"/>
          <a:ext cx="1365970" cy="55195"/>
        </a:xfrm>
        <a:custGeom>
          <a:avLst/>
          <a:gdLst/>
          <a:ahLst/>
          <a:cxnLst/>
          <a:rect l="0" t="0" r="0" b="0"/>
          <a:pathLst>
            <a:path>
              <a:moveTo>
                <a:pt x="0" y="27597"/>
              </a:moveTo>
              <a:lnTo>
                <a:pt x="1365970" y="275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DDF5D0-1B19-944F-970A-B1133CCEFAC3}">
      <dsp:nvSpPr>
        <dsp:cNvPr id="0" name=""/>
        <dsp:cNvSpPr/>
      </dsp:nvSpPr>
      <dsp:spPr>
        <a:xfrm>
          <a:off x="16885" y="1602130"/>
          <a:ext cx="1528454" cy="15284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B98026-6D5A-4142-929E-D720FFE11D47}">
      <dsp:nvSpPr>
        <dsp:cNvPr id="0" name=""/>
        <dsp:cNvSpPr/>
      </dsp:nvSpPr>
      <dsp:spPr>
        <a:xfrm>
          <a:off x="1607039" y="0"/>
          <a:ext cx="855640" cy="8556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kern="1200" dirty="0" smtClean="0"/>
            <a:t>Funders</a:t>
          </a:r>
          <a:endParaRPr lang="en-US" sz="900" kern="1200" dirty="0"/>
        </a:p>
      </dsp:txBody>
      <dsp:txXfrm>
        <a:off x="1732345" y="125306"/>
        <a:ext cx="605028" cy="605028"/>
      </dsp:txXfrm>
    </dsp:sp>
    <dsp:sp modelId="{75CF3E49-2ED8-F742-948B-511548A9DE7E}">
      <dsp:nvSpPr>
        <dsp:cNvPr id="0" name=""/>
        <dsp:cNvSpPr/>
      </dsp:nvSpPr>
      <dsp:spPr>
        <a:xfrm>
          <a:off x="2742019" y="857847"/>
          <a:ext cx="855640" cy="8556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Universities</a:t>
          </a:r>
          <a:endParaRPr lang="en-US" sz="900" kern="1200" dirty="0"/>
        </a:p>
      </dsp:txBody>
      <dsp:txXfrm>
        <a:off x="2867325" y="983153"/>
        <a:ext cx="605028" cy="605028"/>
      </dsp:txXfrm>
    </dsp:sp>
    <dsp:sp modelId="{7DABF435-2683-EA41-A900-EC9EAABCE6F6}">
      <dsp:nvSpPr>
        <dsp:cNvPr id="0" name=""/>
        <dsp:cNvSpPr/>
      </dsp:nvSpPr>
      <dsp:spPr>
        <a:xfrm>
          <a:off x="2967136" y="2179728"/>
          <a:ext cx="855640" cy="8556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kern="1200" dirty="0" smtClean="0"/>
            <a:t>Professional associations</a:t>
          </a:r>
          <a:endParaRPr lang="en-US" sz="900" kern="1200" dirty="0"/>
        </a:p>
      </dsp:txBody>
      <dsp:txXfrm>
        <a:off x="3092442" y="2305034"/>
        <a:ext cx="605028" cy="605028"/>
      </dsp:txXfrm>
    </dsp:sp>
    <dsp:sp modelId="{B415C7A4-61A9-084D-ABC4-655505A441AF}">
      <dsp:nvSpPr>
        <dsp:cNvPr id="0" name=""/>
        <dsp:cNvSpPr/>
      </dsp:nvSpPr>
      <dsp:spPr>
        <a:xfrm>
          <a:off x="2459444" y="3224269"/>
          <a:ext cx="855640" cy="8556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kern="1200" dirty="0" smtClean="0"/>
            <a:t>Repositories</a:t>
          </a:r>
          <a:endParaRPr lang="en-US" sz="900" kern="1200" dirty="0"/>
        </a:p>
      </dsp:txBody>
      <dsp:txXfrm>
        <a:off x="2584750" y="3349575"/>
        <a:ext cx="605028" cy="605028"/>
      </dsp:txXfrm>
    </dsp:sp>
    <dsp:sp modelId="{62BA98C9-6A47-264B-912B-EEC615E225E2}">
      <dsp:nvSpPr>
        <dsp:cNvPr id="0" name=""/>
        <dsp:cNvSpPr/>
      </dsp:nvSpPr>
      <dsp:spPr>
        <a:xfrm>
          <a:off x="1803568" y="4183712"/>
          <a:ext cx="879316" cy="8556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kern="1200" dirty="0" smtClean="0"/>
            <a:t>Publishers</a:t>
          </a:r>
          <a:endParaRPr lang="en-US" sz="900" kern="1200" dirty="0"/>
        </a:p>
      </dsp:txBody>
      <dsp:txXfrm>
        <a:off x="1932341" y="4309018"/>
        <a:ext cx="621770" cy="605028"/>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C89316-F5B9-9E4F-ACBB-B372FE47C03D}" type="datetimeFigureOut">
              <a:rPr lang="en-US" smtClean="0"/>
              <a:t>26/11/2013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E1D35F-ED96-BB48-A698-8CC4522DE2D1}" type="slidenum">
              <a:rPr lang="en-US" smtClean="0"/>
              <a:t>‹#›</a:t>
            </a:fld>
            <a:endParaRPr lang="en-US"/>
          </a:p>
        </p:txBody>
      </p:sp>
    </p:spTree>
    <p:extLst>
      <p:ext uri="{BB962C8B-B14F-4D97-AF65-F5344CB8AC3E}">
        <p14:creationId xmlns:p14="http://schemas.microsoft.com/office/powerpoint/2010/main" val="9434209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970AD8D7-68E7-314F-ABC5-500A45C9397E}" type="datetimeFigureOut">
              <a:rPr lang="fr-FR"/>
              <a:pPr>
                <a:defRPr/>
              </a:pPr>
              <a:t>26/11/2013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00F92268-41D7-FB41-BD10-D8AF763BE4FC}" type="slidenum">
              <a:rPr lang="fr-FR"/>
              <a:pPr>
                <a:defRPr/>
              </a:pPr>
              <a:t>‹#›</a:t>
            </a:fld>
            <a:endParaRPr lang="fr-FR"/>
          </a:p>
        </p:txBody>
      </p:sp>
    </p:spTree>
    <p:extLst>
      <p:ext uri="{BB962C8B-B14F-4D97-AF65-F5344CB8AC3E}">
        <p14:creationId xmlns:p14="http://schemas.microsoft.com/office/powerpoint/2010/main" val="41993308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upport.orcid.org/knowledgebase/articles/150557-number-of-orcid-id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F92268-41D7-FB41-BD10-D8AF763BE4FC}" type="slidenum">
              <a:rPr lang="fr-FR" smtClean="0"/>
              <a:pPr>
                <a:defRPr/>
              </a:pPr>
              <a:t>1</a:t>
            </a:fld>
            <a:endParaRPr lang="fr-FR"/>
          </a:p>
        </p:txBody>
      </p:sp>
    </p:spTree>
    <p:extLst>
      <p:ext uri="{BB962C8B-B14F-4D97-AF65-F5344CB8AC3E}">
        <p14:creationId xmlns:p14="http://schemas.microsoft.com/office/powerpoint/2010/main" val="173224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have two publishers</a:t>
            </a:r>
            <a:r>
              <a:rPr lang="en-US" baseline="0" dirty="0" smtClean="0"/>
              <a:t> that have implemented end-to-end integration of ORCID identifiers, </a:t>
            </a:r>
            <a:r>
              <a:rPr lang="en-US" baseline="0" dirty="0" err="1" smtClean="0"/>
              <a:t>Hindawi</a:t>
            </a:r>
            <a:r>
              <a:rPr lang="en-US" baseline="0" dirty="0" smtClean="0"/>
              <a:t> and Nature.  The first ORCID </a:t>
            </a:r>
            <a:r>
              <a:rPr lang="en-US" baseline="0" dirty="0" err="1" smtClean="0"/>
              <a:t>iDs</a:t>
            </a:r>
            <a:r>
              <a:rPr lang="en-US" baseline="0" dirty="0" smtClean="0"/>
              <a:t> were submitted with </a:t>
            </a:r>
            <a:r>
              <a:rPr lang="en-US" baseline="0" dirty="0" err="1" smtClean="0"/>
              <a:t>manusciupt</a:t>
            </a:r>
            <a:r>
              <a:rPr lang="en-US" baseline="0" dirty="0" smtClean="0"/>
              <a:t> metadata to </a:t>
            </a:r>
            <a:r>
              <a:rPr lang="en-US" baseline="0" dirty="0" err="1" smtClean="0"/>
              <a:t>CrossRef</a:t>
            </a:r>
            <a:r>
              <a:rPr lang="en-US" baseline="0" dirty="0" smtClean="0"/>
              <a:t> in March and to PubMed in April.  We’ll see a demo od the </a:t>
            </a:r>
            <a:r>
              <a:rPr lang="en-US" baseline="0" dirty="0" err="1" smtClean="0"/>
              <a:t>Hindawi</a:t>
            </a:r>
            <a:r>
              <a:rPr lang="en-US" baseline="0" dirty="0" smtClean="0"/>
              <a:t> process today. </a:t>
            </a:r>
            <a:endParaRPr lang="en-US" dirty="0"/>
          </a:p>
        </p:txBody>
      </p:sp>
      <p:sp>
        <p:nvSpPr>
          <p:cNvPr id="4" name="Slide Number Placeholder 3"/>
          <p:cNvSpPr>
            <a:spLocks noGrp="1"/>
          </p:cNvSpPr>
          <p:nvPr>
            <p:ph type="sldNum" sz="quarter" idx="10"/>
          </p:nvPr>
        </p:nvSpPr>
        <p:spPr/>
        <p:txBody>
          <a:bodyPr/>
          <a:lstStyle/>
          <a:p>
            <a:pPr>
              <a:defRPr/>
            </a:pPr>
            <a:fld id="{00F92268-41D7-FB41-BD10-D8AF763BE4FC}" type="slidenum">
              <a:rPr lang="fr-FR" smtClean="0"/>
              <a:pPr>
                <a:defRPr/>
              </a:pPr>
              <a:t>18</a:t>
            </a:fld>
            <a:endParaRPr lang="fr-FR"/>
          </a:p>
        </p:txBody>
      </p:sp>
    </p:spTree>
    <p:extLst>
      <p:ext uri="{BB962C8B-B14F-4D97-AF65-F5344CB8AC3E}">
        <p14:creationId xmlns:p14="http://schemas.microsoft.com/office/powerpoint/2010/main" val="14326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Avedas</a:t>
            </a:r>
            <a:r>
              <a:rPr lang="en-US" baseline="0" dirty="0" smtClean="0"/>
              <a:t> </a:t>
            </a:r>
            <a:r>
              <a:rPr lang="en-US" dirty="0" smtClean="0"/>
              <a:t>a</a:t>
            </a:r>
            <a:r>
              <a:rPr lang="en-US" baseline="0" dirty="0" smtClean="0"/>
              <a:t>nd </a:t>
            </a:r>
            <a:r>
              <a:rPr lang="en-US" baseline="0" dirty="0" err="1" smtClean="0"/>
              <a:t>Symplectic</a:t>
            </a:r>
            <a:r>
              <a:rPr lang="en-US" baseline="0" dirty="0" smtClean="0"/>
              <a:t> are ORCID service providers, supporting ORCID identifier integration into university profile systems,</a:t>
            </a:r>
          </a:p>
          <a:p>
            <a:endParaRPr lang="en-US" baseline="0" dirty="0" smtClean="0"/>
          </a:p>
          <a:p>
            <a:r>
              <a:rPr lang="en-US" baseline="0" dirty="0" smtClean="0"/>
              <a:t>ADD HARVARD</a:t>
            </a:r>
            <a:endParaRPr lang="en-US" dirty="0"/>
          </a:p>
        </p:txBody>
      </p:sp>
      <p:sp>
        <p:nvSpPr>
          <p:cNvPr id="4" name="Slide Number Placeholder 3"/>
          <p:cNvSpPr>
            <a:spLocks noGrp="1"/>
          </p:cNvSpPr>
          <p:nvPr>
            <p:ph type="sldNum" sz="quarter" idx="10"/>
          </p:nvPr>
        </p:nvSpPr>
        <p:spPr/>
        <p:txBody>
          <a:bodyPr/>
          <a:lstStyle/>
          <a:p>
            <a:pPr>
              <a:defRPr/>
            </a:pPr>
            <a:fld id="{00F92268-41D7-FB41-BD10-D8AF763BE4FC}" type="slidenum">
              <a:rPr lang="fr-FR" smtClean="0"/>
              <a:pPr>
                <a:defRPr/>
              </a:pPr>
              <a:t>20</a:t>
            </a:fld>
            <a:endParaRPr lang="fr-FR"/>
          </a:p>
        </p:txBody>
      </p:sp>
    </p:spTree>
    <p:extLst>
      <p:ext uri="{BB962C8B-B14F-4D97-AF65-F5344CB8AC3E}">
        <p14:creationId xmlns:p14="http://schemas.microsoft.com/office/powerpoint/2010/main" val="126459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a:t>
            </a:r>
            <a:r>
              <a:rPr lang="en-US" baseline="0" dirty="0" smtClean="0"/>
              <a:t> is piloting ORCID identifiers in its </a:t>
            </a:r>
            <a:r>
              <a:rPr lang="en-US" baseline="0" dirty="0" err="1" smtClean="0"/>
              <a:t>ScienCV</a:t>
            </a:r>
            <a:r>
              <a:rPr lang="en-US" baseline="0" dirty="0" smtClean="0"/>
              <a:t> system. </a:t>
            </a:r>
            <a:r>
              <a:rPr lang="en-US" sz="1200" kern="1200" dirty="0" smtClean="0">
                <a:solidFill>
                  <a:schemeClr val="tx1"/>
                </a:solidFill>
                <a:latin typeface="+mn-lt"/>
                <a:ea typeface="ＭＳ Ｐゴシック" charset="0"/>
                <a:cs typeface="ＭＳ Ｐゴシック" charset="0"/>
              </a:rPr>
              <a:t>The public, beta version will be released in late summer</a:t>
            </a:r>
            <a:r>
              <a:rPr lang="en-US" sz="1200" kern="1200" baseline="0" dirty="0" smtClean="0">
                <a:solidFill>
                  <a:schemeClr val="tx1"/>
                </a:solidFill>
                <a:latin typeface="+mn-lt"/>
                <a:ea typeface="ＭＳ Ｐゴシック" charset="0"/>
                <a:cs typeface="ＭＳ Ｐゴシック" charset="0"/>
              </a:rPr>
              <a:t> 2013.</a:t>
            </a:r>
            <a:r>
              <a:rPr lang="en-US" sz="1200" kern="1200" dirty="0" smtClean="0">
                <a:solidFill>
                  <a:schemeClr val="tx1"/>
                </a:solidFill>
                <a:latin typeface="+mn-lt"/>
                <a:ea typeface="ＭＳ Ｐゴシック" charset="0"/>
                <a:cs typeface="ＭＳ Ｐゴシック" charset="0"/>
              </a:rPr>
              <a:t>  </a:t>
            </a:r>
            <a:endParaRPr lang="en-US"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21</a:t>
            </a:fld>
            <a:endParaRPr lang="en-US"/>
          </a:p>
        </p:txBody>
      </p:sp>
    </p:spTree>
    <p:extLst>
      <p:ext uri="{BB962C8B-B14F-4D97-AF65-F5344CB8AC3E}">
        <p14:creationId xmlns:p14="http://schemas.microsoft.com/office/powerpoint/2010/main" val="345107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F92268-41D7-FB41-BD10-D8AF763BE4FC}" type="slidenum">
              <a:rPr lang="fr-FR" smtClean="0"/>
              <a:pPr>
                <a:defRPr/>
              </a:pPr>
              <a:t>25</a:t>
            </a:fld>
            <a:endParaRPr lang="fr-FR"/>
          </a:p>
        </p:txBody>
      </p:sp>
    </p:spTree>
    <p:extLst>
      <p:ext uri="{BB962C8B-B14F-4D97-AF65-F5344CB8AC3E}">
        <p14:creationId xmlns:p14="http://schemas.microsoft.com/office/powerpoint/2010/main" val="173224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Name ambiguity is a fundamental issue we need to address and solve.  Ambiguity may be the result of a common name, by a person with several language variants of their name, or by variations in how name information is collected.  But, even after addressing name ambiguity, to support discoverability, we need to connect information across databases, disciplines, organizations, and nations.  A persistent name identifier addresses both challenges.</a:t>
            </a:r>
            <a:endParaRPr lang="en-US"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2</a:t>
            </a:fld>
            <a:endParaRPr lang="en-US"/>
          </a:p>
        </p:txBody>
      </p:sp>
    </p:spTree>
    <p:extLst>
      <p:ext uri="{BB962C8B-B14F-4D97-AF65-F5344CB8AC3E}">
        <p14:creationId xmlns:p14="http://schemas.microsoft.com/office/powerpoint/2010/main" val="40598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ORCID is to provide a registry</a:t>
            </a:r>
            <a:r>
              <a:rPr lang="en-US" baseline="0" dirty="0" smtClean="0"/>
              <a:t> of unique and persistent identifiers that transcends organization, discipline, and nation. ORCID is a truly international endeavor.  The registry is open: individuals may register, link, import and share information for no fee. But the registry isn’t enough.  For ORCID </a:t>
            </a:r>
            <a:r>
              <a:rPr lang="en-US" baseline="0" dirty="0" err="1" smtClean="0"/>
              <a:t>iDs</a:t>
            </a:r>
            <a:r>
              <a:rPr lang="en-US" baseline="0" dirty="0" smtClean="0"/>
              <a:t> to be adopted they must be used.  So the second part of our mission is collaborating with organizations throughout the research community to embed the </a:t>
            </a:r>
            <a:r>
              <a:rPr lang="en-US" baseline="0" dirty="0" err="1" smtClean="0"/>
              <a:t>iDs</a:t>
            </a:r>
            <a:r>
              <a:rPr lang="en-US" baseline="0" dirty="0" smtClean="0"/>
              <a:t> in research information systems and workflows.</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n>
                  <a:noFill/>
                </a:ln>
                <a:ea typeface="ヒラギノ角ゴ ProN W6" charset="0"/>
                <a:cs typeface="Arial" charset="0"/>
                <a:sym typeface="Arial" charset="0"/>
              </a:rPr>
              <a:t>Our core mission is to provide an </a:t>
            </a:r>
            <a:r>
              <a:rPr lang="en-US" sz="1200" b="1" i="1" dirty="0" smtClean="0">
                <a:ln>
                  <a:noFill/>
                </a:ln>
                <a:ea typeface="ヒラギノ角ゴ ProN W6" charset="0"/>
                <a:cs typeface="Arial" charset="0"/>
                <a:sym typeface="Arial" charset="0"/>
              </a:rPr>
              <a:t>open</a:t>
            </a:r>
            <a:r>
              <a:rPr lang="en-US" sz="1200" dirty="0" smtClean="0">
                <a:ln>
                  <a:noFill/>
                </a:ln>
                <a:ea typeface="ヒラギノ角ゴ ProN W6" charset="0"/>
                <a:cs typeface="Arial" charset="0"/>
                <a:sym typeface="Arial" charset="0"/>
              </a:rPr>
              <a:t> </a:t>
            </a:r>
            <a:r>
              <a:rPr lang="en-US" sz="1200" b="1" i="1" dirty="0" smtClean="0">
                <a:ln>
                  <a:noFill/>
                </a:ln>
                <a:ea typeface="ヒラギノ角ゴ ProN W6" charset="0"/>
                <a:cs typeface="Arial" charset="0"/>
                <a:sym typeface="Arial" charset="0"/>
              </a:rPr>
              <a:t>registry of persistent unique identifiers for researchers and scholars </a:t>
            </a:r>
            <a:r>
              <a:rPr lang="en-US" sz="1200" i="1" dirty="0" smtClean="0">
                <a:ln>
                  <a:noFill/>
                </a:ln>
                <a:ea typeface="ヒラギノ角ゴ ProN W6" charset="0"/>
                <a:cs typeface="Arial" charset="0"/>
                <a:sym typeface="Arial" charset="0"/>
              </a:rPr>
              <a:t>AND</a:t>
            </a:r>
            <a:r>
              <a:rPr lang="en-US" sz="1200" dirty="0" smtClean="0">
                <a:ln>
                  <a:noFill/>
                </a:ln>
                <a:ea typeface="ヒラギノ角ゴ ProN W6" charset="0"/>
                <a:cs typeface="Arial" charset="0"/>
                <a:sym typeface="Arial" charset="0"/>
              </a:rPr>
              <a:t> to automate </a:t>
            </a:r>
            <a:r>
              <a:rPr lang="en-US" sz="1200" b="1" i="1" dirty="0" smtClean="0">
                <a:ln>
                  <a:noFill/>
                </a:ln>
                <a:ea typeface="ヒラギノ角ゴ ProN W6" charset="0"/>
                <a:cs typeface="Arial" charset="0"/>
                <a:sym typeface="Arial" charset="0"/>
              </a:rPr>
              <a:t>linkages to research works by embedding identifiers in research workflows.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1" dirty="0" smtClean="0">
              <a:ln>
                <a:noFill/>
              </a:ln>
              <a:ea typeface="ヒラギノ角ゴ ProN W6" charset="0"/>
              <a:cs typeface="Arial" charset="0"/>
              <a:sym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1" dirty="0" smtClean="0">
              <a:ln>
                <a:noFill/>
              </a:ln>
              <a:ea typeface="ヒラギノ角ゴ ProN W6" charset="0"/>
              <a:cs typeface="Arial" charset="0"/>
              <a:sym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ORCID is an </a:t>
            </a:r>
            <a:r>
              <a:rPr lang="en-US" b="1" i="1" dirty="0" smtClean="0"/>
              <a:t>international, interdisciplinary, open, not-for-profit, community-driven </a:t>
            </a:r>
            <a:r>
              <a:rPr lang="en-US" dirty="0" smtClean="0"/>
              <a:t>organization.  We collaborate with researchers and organizations across the research community.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n>
                <a:noFill/>
              </a:ln>
              <a:ea typeface="ヒラギノ角ゴ ProN W6" charset="0"/>
              <a:cs typeface="Arial" charset="0"/>
              <a:sym typeface="Arial" charset="0"/>
            </a:endParaRPr>
          </a:p>
          <a:p>
            <a:endParaRPr lang="en-US" dirty="0" smtClean="0"/>
          </a:p>
          <a:p>
            <a:endParaRPr lang="en-US" dirty="0" smtClean="0"/>
          </a:p>
          <a:p>
            <a:r>
              <a:rPr lang="en-US" dirty="0" smtClean="0"/>
              <a:t>ORCID was incorporated as a non-profit organization in September 2010.  </a:t>
            </a:r>
            <a:endParaRPr lang="en-US"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5</a:t>
            </a:fld>
            <a:endParaRPr lang="en-US"/>
          </a:p>
        </p:txBody>
      </p:sp>
    </p:spTree>
    <p:extLst>
      <p:ext uri="{BB962C8B-B14F-4D97-AF65-F5344CB8AC3E}">
        <p14:creationId xmlns:p14="http://schemas.microsoft.com/office/powerpoint/2010/main" val="156274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 is a persistent</a:t>
            </a:r>
            <a:r>
              <a:rPr lang="en-US" baseline="0" dirty="0" smtClean="0"/>
              <a:t> </a:t>
            </a:r>
            <a:r>
              <a:rPr lang="en-US" baseline="0" dirty="0" err="1" smtClean="0"/>
              <a:t>iD</a:t>
            </a:r>
            <a:r>
              <a:rPr lang="en-US" baseline="0" dirty="0" smtClean="0"/>
              <a:t>, why should this matter?  Why should researchers and organizations like yourselves take the time not only to get an ID, but to use it and embed it in your organizations workflows?  It is a matter of interoperability.</a:t>
            </a:r>
            <a:endParaRPr lang="en-US"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6</a:t>
            </a:fld>
            <a:endParaRPr lang="en-US"/>
          </a:p>
        </p:txBody>
      </p:sp>
    </p:spTree>
    <p:extLst>
      <p:ext uri="{BB962C8B-B14F-4D97-AF65-F5344CB8AC3E}">
        <p14:creationId xmlns:p14="http://schemas.microsoft.com/office/powerpoint/2010/main" val="40840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ORCID is to provide a registry</a:t>
            </a:r>
            <a:r>
              <a:rPr lang="en-US" baseline="0" dirty="0" smtClean="0"/>
              <a:t> of unique and persistent identifiers that transcends organization, discipline, and nation. ORCID is a truly international endeavor.  The registry is open: individuals may register, link, import and share information for no fee. But the registry isn’t enough.  For ORCID </a:t>
            </a:r>
            <a:r>
              <a:rPr lang="en-US" baseline="0" dirty="0" err="1" smtClean="0"/>
              <a:t>iDs</a:t>
            </a:r>
            <a:r>
              <a:rPr lang="en-US" baseline="0" dirty="0" smtClean="0"/>
              <a:t> to be adopted they must be used.  So the second part of our mission is collaborating with organizations throughout the research community to embed the </a:t>
            </a:r>
            <a:r>
              <a:rPr lang="en-US" baseline="0" dirty="0" err="1" smtClean="0"/>
              <a:t>iDs</a:t>
            </a:r>
            <a:r>
              <a:rPr lang="en-US" baseline="0" dirty="0" smtClean="0"/>
              <a:t> in research information systems and workflows.</a:t>
            </a:r>
            <a:endParaRPr lang="en-US" dirty="0" smtClean="0"/>
          </a:p>
          <a:p>
            <a:endParaRPr lang="en-US" dirty="0" smtClean="0"/>
          </a:p>
          <a:p>
            <a:endParaRPr lang="en-US" dirty="0" smtClean="0"/>
          </a:p>
          <a:p>
            <a:endParaRPr lang="en-US" dirty="0" smtClean="0"/>
          </a:p>
          <a:p>
            <a:r>
              <a:rPr lang="en-US" dirty="0" smtClean="0"/>
              <a:t>ORCID was incorporated as a non-profit organization in September 2010.  </a:t>
            </a:r>
            <a:endParaRPr lang="en-US"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7</a:t>
            </a:fld>
            <a:endParaRPr lang="en-US"/>
          </a:p>
        </p:txBody>
      </p:sp>
    </p:spTree>
    <p:extLst>
      <p:ext uri="{BB962C8B-B14F-4D97-AF65-F5344CB8AC3E}">
        <p14:creationId xmlns:p14="http://schemas.microsoft.com/office/powerpoint/2010/main" val="156274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smtClean="0">
                <a:solidFill>
                  <a:schemeClr val="tx1"/>
                </a:solidFill>
                <a:latin typeface="Arial" charset="0"/>
                <a:ea typeface="+mn-ea"/>
                <a:cs typeface="+mn-cs"/>
              </a:rPr>
              <a:t>But progress has been made so far – Researcher Adoption</a:t>
            </a:r>
          </a:p>
          <a:p>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Through</a:t>
            </a:r>
            <a:r>
              <a:rPr lang="en-US" sz="1200" b="1" kern="1200" baseline="0" dirty="0" smtClean="0">
                <a:solidFill>
                  <a:schemeClr val="tx1"/>
                </a:solidFill>
                <a:latin typeface="Arial" charset="0"/>
                <a:ea typeface="+mn-ea"/>
                <a:cs typeface="+mn-cs"/>
              </a:rPr>
              <a:t> the end of August we have grown significantly since our October 2012 launch. We now have nearly 300,000 ORCID iD holders who have either registered for </a:t>
            </a:r>
            <a:r>
              <a:rPr lang="en-US" sz="1200" b="1" kern="1200" baseline="0" dirty="0" err="1" smtClean="0">
                <a:solidFill>
                  <a:schemeClr val="tx1"/>
                </a:solidFill>
                <a:latin typeface="Arial" charset="0"/>
                <a:ea typeface="+mn-ea"/>
                <a:cs typeface="+mn-cs"/>
              </a:rPr>
              <a:t>iDs</a:t>
            </a:r>
            <a:r>
              <a:rPr lang="en-US" sz="1200" b="1" kern="1200" baseline="0" dirty="0" smtClean="0">
                <a:solidFill>
                  <a:schemeClr val="tx1"/>
                </a:solidFill>
                <a:latin typeface="Arial" charset="0"/>
                <a:ea typeface="+mn-ea"/>
                <a:cs typeface="+mn-cs"/>
              </a:rPr>
              <a:t> using our website (represented in green or by the top sections of each bar), or because of directly encouragement from our member organizations (represented by the section labeled </a:t>
            </a:r>
            <a:r>
              <a:rPr lang="en-US" sz="1200" b="1" kern="1200" baseline="0" dirty="0" err="1" smtClean="0">
                <a:solidFill>
                  <a:schemeClr val="tx1"/>
                </a:solidFill>
                <a:latin typeface="Arial" charset="0"/>
                <a:ea typeface="+mn-ea"/>
                <a:cs typeface="+mn-cs"/>
              </a:rPr>
              <a:t>Oauth</a:t>
            </a:r>
            <a:r>
              <a:rPr lang="en-US" sz="1200" b="1" kern="1200" baseline="0" dirty="0" smtClean="0">
                <a:solidFill>
                  <a:schemeClr val="tx1"/>
                </a:solidFill>
                <a:latin typeface="Arial" charset="0"/>
                <a:ea typeface="+mn-ea"/>
                <a:cs typeface="+mn-cs"/>
              </a:rPr>
              <a:t> in blue, or the bottom section of each bar.)</a:t>
            </a:r>
          </a:p>
          <a:p>
            <a:endParaRPr lang="en-US" sz="1200" b="1"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a:t>
            </a:r>
            <a:endParaRPr lang="en-US" sz="1200" b="1"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hlinkClick r:id="rId3"/>
              </a:rPr>
              <a:t>http://support.orcid.org/knowledgebase/articles/150557-number-of-orcid-ids</a:t>
            </a:r>
            <a:endParaRPr lang="en-US" sz="1200" b="0" kern="1200" dirty="0" smtClean="0">
              <a:solidFill>
                <a:schemeClr val="tx1"/>
              </a:solidFill>
              <a:latin typeface="Arial" charset="0"/>
              <a:ea typeface="+mn-ea"/>
              <a:cs typeface="+mn-cs"/>
              <a:hlinkClick r:id="rId3"/>
            </a:endParaRPr>
          </a:p>
          <a:p>
            <a:r>
              <a:rPr lang="en-US" sz="1200" kern="1200" dirty="0" smtClean="0">
                <a:solidFill>
                  <a:schemeClr val="tx1"/>
                </a:solidFill>
                <a:latin typeface="+mn-lt"/>
                <a:ea typeface="ＭＳ Ｐゴシック" charset="0"/>
                <a:cs typeface="ＭＳ Ｐゴシック" charset="0"/>
              </a:rPr>
              <a:t>ORCID </a:t>
            </a:r>
            <a:r>
              <a:rPr lang="en-US" sz="1200" kern="1200" dirty="0" err="1" smtClean="0">
                <a:solidFill>
                  <a:schemeClr val="tx1"/>
                </a:solidFill>
                <a:latin typeface="+mn-lt"/>
                <a:ea typeface="ＭＳ Ｐゴシック" charset="0"/>
                <a:cs typeface="ＭＳ Ｐゴシック" charset="0"/>
              </a:rPr>
              <a:t>iDs</a:t>
            </a:r>
            <a:r>
              <a:rPr lang="en-US" sz="1200" kern="1200" dirty="0" smtClean="0">
                <a:solidFill>
                  <a:schemeClr val="tx1"/>
                </a:solidFill>
                <a:latin typeface="+mn-lt"/>
                <a:ea typeface="ＭＳ Ｐゴシック" charset="0"/>
                <a:cs typeface="ＭＳ Ｐゴシック" charset="0"/>
              </a:rPr>
              <a:t> (includes deactivated </a:t>
            </a:r>
            <a:r>
              <a:rPr lang="en-US" sz="1200" kern="1200" dirty="0" err="1" smtClean="0">
                <a:solidFill>
                  <a:schemeClr val="tx1"/>
                </a:solidFill>
                <a:latin typeface="+mn-lt"/>
                <a:ea typeface="ＭＳ Ｐゴシック" charset="0"/>
                <a:cs typeface="ＭＳ Ｐゴシック" charset="0"/>
              </a:rPr>
              <a:t>iDs</a:t>
            </a:r>
            <a:r>
              <a:rPr lang="en-US" sz="1200" kern="1200" dirty="0" smtClean="0">
                <a:solidFill>
                  <a:schemeClr val="tx1"/>
                </a:solidFill>
                <a:latin typeface="+mn-lt"/>
                <a:ea typeface="ＭＳ Ｐゴシック" charset="0"/>
                <a:cs typeface="ＭＳ Ｐゴシック" charset="0"/>
              </a:rPr>
              <a:t>)</a:t>
            </a:r>
          </a:p>
          <a:p>
            <a:r>
              <a:rPr lang="en-US" sz="1200" kern="1200" dirty="0" smtClean="0">
                <a:solidFill>
                  <a:schemeClr val="tx1"/>
                </a:solidFill>
                <a:latin typeface="+mn-lt"/>
                <a:ea typeface="ＭＳ Ｐゴシック" charset="0"/>
                <a:cs typeface="ＭＳ Ｐゴシック" charset="0"/>
              </a:rPr>
              <a:t>    153560</a:t>
            </a:r>
          </a:p>
          <a:p>
            <a:r>
              <a:rPr lang="en-US" sz="1200" kern="1200" dirty="0" smtClean="0">
                <a:solidFill>
                  <a:schemeClr val="tx1"/>
                </a:solidFill>
                <a:latin typeface="+mn-lt"/>
                <a:ea typeface="ＭＳ Ｐゴシック" charset="0"/>
                <a:cs typeface="ＭＳ Ｐゴシック" charset="0"/>
              </a:rPr>
              <a:t>live ORCID </a:t>
            </a:r>
            <a:r>
              <a:rPr lang="en-US" sz="1200" kern="1200" dirty="0" err="1" smtClean="0">
                <a:solidFill>
                  <a:schemeClr val="tx1"/>
                </a:solidFill>
                <a:latin typeface="+mn-lt"/>
                <a:ea typeface="ＭＳ Ｐゴシック" charset="0"/>
                <a:cs typeface="ＭＳ Ｐゴシック" charset="0"/>
              </a:rPr>
              <a:t>iDs</a:t>
            </a:r>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    153243</a:t>
            </a:r>
          </a:p>
          <a:p>
            <a:r>
              <a:rPr lang="en-US" sz="1200" kern="1200" dirty="0" smtClean="0">
                <a:solidFill>
                  <a:schemeClr val="tx1"/>
                </a:solidFill>
                <a:latin typeface="+mn-lt"/>
                <a:ea typeface="ＭＳ Ｐゴシック" charset="0"/>
                <a:cs typeface="ＭＳ Ｐゴシック" charset="0"/>
              </a:rPr>
              <a:t>deactivated </a:t>
            </a:r>
            <a:r>
              <a:rPr lang="en-US" sz="1200" kern="1200" dirty="0" err="1" smtClean="0">
                <a:solidFill>
                  <a:schemeClr val="tx1"/>
                </a:solidFill>
                <a:latin typeface="+mn-lt"/>
                <a:ea typeface="ＭＳ Ｐゴシック" charset="0"/>
                <a:cs typeface="ＭＳ Ｐゴシック" charset="0"/>
              </a:rPr>
              <a:t>iDs</a:t>
            </a:r>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    317</a:t>
            </a:r>
          </a:p>
          <a:p>
            <a:r>
              <a:rPr lang="en-US" sz="1200" kern="1200" dirty="0" err="1" smtClean="0">
                <a:solidFill>
                  <a:schemeClr val="tx1"/>
                </a:solidFill>
                <a:latin typeface="+mn-lt"/>
                <a:ea typeface="ＭＳ Ｐゴシック" charset="0"/>
                <a:cs typeface="ＭＳ Ｐゴシック" charset="0"/>
              </a:rPr>
              <a:t>iDs</a:t>
            </a:r>
            <a:r>
              <a:rPr lang="en-US" sz="1200" kern="1200" dirty="0" smtClean="0">
                <a:solidFill>
                  <a:schemeClr val="tx1"/>
                </a:solidFill>
                <a:latin typeface="+mn-lt"/>
                <a:ea typeface="ＭＳ Ｐゴシック" charset="0"/>
                <a:cs typeface="ＭＳ Ｐゴシック" charset="0"/>
              </a:rPr>
              <a:t> that have a verified email addresses</a:t>
            </a:r>
          </a:p>
          <a:p>
            <a:r>
              <a:rPr lang="en-US" sz="1200" kern="1200" dirty="0" smtClean="0">
                <a:solidFill>
                  <a:schemeClr val="tx1"/>
                </a:solidFill>
                <a:latin typeface="+mn-lt"/>
                <a:ea typeface="ＭＳ Ｐゴシック" charset="0"/>
                <a:cs typeface="ＭＳ Ｐゴシック" charset="0"/>
              </a:rPr>
              <a:t>    93232</a:t>
            </a:r>
          </a:p>
          <a:p>
            <a:r>
              <a:rPr lang="en-US" sz="1200" kern="1200" dirty="0" err="1" smtClean="0">
                <a:solidFill>
                  <a:schemeClr val="tx1"/>
                </a:solidFill>
                <a:latin typeface="+mn-lt"/>
                <a:ea typeface="ＭＳ Ｐゴシック" charset="0"/>
                <a:cs typeface="ＭＳ Ｐゴシック" charset="0"/>
              </a:rPr>
              <a:t>iDs</a:t>
            </a:r>
            <a:r>
              <a:rPr lang="en-US" sz="1200" kern="1200" dirty="0" smtClean="0">
                <a:solidFill>
                  <a:schemeClr val="tx1"/>
                </a:solidFill>
                <a:latin typeface="+mn-lt"/>
                <a:ea typeface="ＭＳ Ｐゴシック" charset="0"/>
                <a:cs typeface="ＭＳ Ｐゴシック" charset="0"/>
              </a:rPr>
              <a:t> that have at least one work</a:t>
            </a:r>
          </a:p>
          <a:p>
            <a:r>
              <a:rPr lang="en-US" sz="1200" kern="1200" dirty="0" smtClean="0">
                <a:solidFill>
                  <a:schemeClr val="tx1"/>
                </a:solidFill>
                <a:latin typeface="+mn-lt"/>
                <a:ea typeface="ＭＳ Ｐゴシック" charset="0"/>
                <a:cs typeface="ＭＳ Ｐゴシック" charset="0"/>
              </a:rPr>
              <a:t>    45059</a:t>
            </a:r>
          </a:p>
          <a:p>
            <a:r>
              <a:rPr lang="en-US" sz="1200" kern="1200" dirty="0" smtClean="0">
                <a:solidFill>
                  <a:schemeClr val="tx1"/>
                </a:solidFill>
                <a:latin typeface="+mn-lt"/>
                <a:ea typeface="ＭＳ Ｐゴシック" charset="0"/>
                <a:cs typeface="ＭＳ Ｐゴシック" charset="0"/>
              </a:rPr>
              <a:t>Of those with DOIs, # of works with unique DOIs</a:t>
            </a:r>
          </a:p>
          <a:p>
            <a:r>
              <a:rPr lang="en-US" sz="1200" kern="1200" dirty="0" smtClean="0">
                <a:solidFill>
                  <a:schemeClr val="tx1"/>
                </a:solidFill>
                <a:latin typeface="+mn-lt"/>
                <a:ea typeface="ＭＳ Ｐゴシック" charset="0"/>
                <a:cs typeface="ＭＳ Ｐゴシック" charset="0"/>
              </a:rPr>
              <a:t>    679729</a:t>
            </a:r>
            <a:endParaRPr lang="en-US"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8</a:t>
            </a:fld>
            <a:endParaRPr lang="en-US"/>
          </a:p>
        </p:txBody>
      </p:sp>
    </p:spTree>
    <p:extLst>
      <p:ext uri="{BB962C8B-B14F-4D97-AF65-F5344CB8AC3E}">
        <p14:creationId xmlns:p14="http://schemas.microsoft.com/office/powerpoint/2010/main" val="425958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 is a persistent</a:t>
            </a:r>
            <a:r>
              <a:rPr lang="en-US" baseline="0" dirty="0" smtClean="0"/>
              <a:t> </a:t>
            </a:r>
            <a:r>
              <a:rPr lang="en-US" baseline="0" dirty="0" err="1" smtClean="0"/>
              <a:t>iD</a:t>
            </a:r>
            <a:r>
              <a:rPr lang="en-US" baseline="0" dirty="0" smtClean="0"/>
              <a:t>, why should this matter?  Why should researchers and organizations like yourselves take the time not only to get an ID, but to use it and embed it in your organizations workflows?  It is a matter of interoperability.</a:t>
            </a:r>
            <a:endParaRPr lang="en-US"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10</a:t>
            </a:fld>
            <a:endParaRPr lang="en-US"/>
          </a:p>
        </p:txBody>
      </p:sp>
    </p:spTree>
    <p:extLst>
      <p:ext uri="{BB962C8B-B14F-4D97-AF65-F5344CB8AC3E}">
        <p14:creationId xmlns:p14="http://schemas.microsoft.com/office/powerpoint/2010/main" val="40840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65D0999-C69C-4B52-9457-B8D18FFFA4FA}" type="slidenum">
              <a:rPr lang="en-US" smtClean="0"/>
              <a:pPr/>
              <a:t>12</a:t>
            </a:fld>
            <a:endParaRPr lang="en-US"/>
          </a:p>
        </p:txBody>
      </p:sp>
    </p:spTree>
    <p:extLst>
      <p:ext uri="{BB962C8B-B14F-4D97-AF65-F5344CB8AC3E}">
        <p14:creationId xmlns:p14="http://schemas.microsoft.com/office/powerpoint/2010/main" val="4259584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a:t>
            </a:r>
            <a:r>
              <a:rPr lang="en-US" baseline="0" dirty="0" smtClean="0"/>
              <a:t> the first two are supported by the Public API, the rest require membership</a:t>
            </a:r>
          </a:p>
          <a:p>
            <a:r>
              <a:rPr lang="en-US" baseline="0" dirty="0" smtClean="0"/>
              <a:t>Anyone can register to test the APIs and integrations on the ORCID sandbox—no membership required. </a:t>
            </a:r>
            <a:endParaRPr lang="en-US" dirty="0"/>
          </a:p>
        </p:txBody>
      </p:sp>
      <p:sp>
        <p:nvSpPr>
          <p:cNvPr id="4" name="Slide Number Placeholder 3"/>
          <p:cNvSpPr>
            <a:spLocks noGrp="1"/>
          </p:cNvSpPr>
          <p:nvPr>
            <p:ph type="sldNum" sz="quarter" idx="10"/>
          </p:nvPr>
        </p:nvSpPr>
        <p:spPr/>
        <p:txBody>
          <a:bodyPr/>
          <a:lstStyle/>
          <a:p>
            <a:pPr>
              <a:defRPr/>
            </a:pPr>
            <a:fld id="{00F92268-41D7-FB41-BD10-D8AF763BE4FC}" type="slidenum">
              <a:rPr lang="fr-FR" smtClean="0"/>
              <a:pPr>
                <a:defRPr/>
              </a:pPr>
              <a:t>13</a:t>
            </a:fld>
            <a:endParaRPr lang="fr-FR"/>
          </a:p>
        </p:txBody>
      </p:sp>
    </p:spTree>
    <p:extLst>
      <p:ext uri="{BB962C8B-B14F-4D97-AF65-F5344CB8AC3E}">
        <p14:creationId xmlns:p14="http://schemas.microsoft.com/office/powerpoint/2010/main" val="2257105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3995920" y="3356991"/>
            <a:ext cx="4464620" cy="0"/>
          </a:xfrm>
          <a:prstGeom prst="line">
            <a:avLst/>
          </a:prstGeom>
          <a:ln w="28575" cmpd="sng">
            <a:solidFill>
              <a:schemeClr val="tx1">
                <a:alpha val="32000"/>
              </a:schemeClr>
            </a:solidFill>
          </a:ln>
        </p:spPr>
        <p:style>
          <a:lnRef idx="2">
            <a:schemeClr val="accent1"/>
          </a:lnRef>
          <a:fillRef idx="0">
            <a:schemeClr val="accent1"/>
          </a:fillRef>
          <a:effectRef idx="1">
            <a:schemeClr val="accent1"/>
          </a:effectRef>
          <a:fontRef idx="minor">
            <a:schemeClr val="tx1"/>
          </a:fontRef>
        </p:style>
      </p:cxnSp>
      <p:pic>
        <p:nvPicPr>
          <p:cNvPr id="11" name="Picture 10" descr="BackgroundID.psd"/>
          <p:cNvPicPr>
            <a:picLocks noChangeAspect="1"/>
          </p:cNvPicPr>
          <p:nvPr userDrawn="1"/>
        </p:nvPicPr>
        <p:blipFill>
          <a:blip r:embed="rId3" cstate="print">
            <a:alphaModFix amt="14000"/>
            <a:extLst>
              <a:ext uri="{28A0092B-C50C-407E-A947-70E740481C1C}">
                <a14:useLocalDpi xmlns:a14="http://schemas.microsoft.com/office/drawing/2010/main" val="0"/>
              </a:ext>
            </a:extLst>
          </a:blip>
          <a:stretch>
            <a:fillRect/>
          </a:stretch>
        </p:blipFill>
        <p:spPr>
          <a:xfrm>
            <a:off x="5738684" y="188551"/>
            <a:ext cx="3297936" cy="2770632"/>
          </a:xfrm>
          <a:prstGeom prst="rect">
            <a:avLst/>
          </a:prstGeom>
        </p:spPr>
      </p:pic>
      <p:pic>
        <p:nvPicPr>
          <p:cNvPr id="4" name="Picture 6" descr="C:\Users\videlizard\Pictures\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5288" y="454025"/>
            <a:ext cx="3981450" cy="13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95920" y="2276841"/>
            <a:ext cx="4464620" cy="1080151"/>
          </a:xfrm>
        </p:spPr>
        <p:txBody>
          <a:bodyPr>
            <a:normAutofit/>
          </a:bodyPr>
          <a:lstStyle>
            <a:lvl1pPr algn="l">
              <a:lnSpc>
                <a:spcPct val="80000"/>
              </a:lnSpc>
              <a:defRPr sz="4800" b="0" i="0">
                <a:solidFill>
                  <a:schemeClr val="bg1"/>
                </a:solidFill>
                <a:latin typeface="+mn-lt"/>
                <a:cs typeface="Gill Sans Light"/>
              </a:defRPr>
            </a:lvl1pPr>
          </a:lstStyle>
          <a:p>
            <a:r>
              <a:rPr lang="en-US" dirty="0" smtClean="0"/>
              <a:t>Click to edit Master title style</a:t>
            </a:r>
            <a:endParaRPr lang="fr-FR" dirty="0"/>
          </a:p>
        </p:txBody>
      </p:sp>
      <p:sp>
        <p:nvSpPr>
          <p:cNvPr id="3" name="Subtitle 2"/>
          <p:cNvSpPr>
            <a:spLocks noGrp="1"/>
          </p:cNvSpPr>
          <p:nvPr>
            <p:ph type="subTitle" idx="1"/>
          </p:nvPr>
        </p:nvSpPr>
        <p:spPr>
          <a:xfrm>
            <a:off x="3995920" y="3429001"/>
            <a:ext cx="4464620" cy="1368191"/>
          </a:xfrm>
        </p:spPr>
        <p:txBody>
          <a:bodyPr>
            <a:normAutofit/>
          </a:bodyPr>
          <a:lstStyle>
            <a:lvl1pPr marL="0" indent="0" algn="l">
              <a:lnSpc>
                <a:spcPct val="80000"/>
              </a:lnSpc>
              <a:buNone/>
              <a:defRPr sz="2000" b="0" i="0">
                <a:solidFill>
                  <a:schemeClr val="bg1"/>
                </a:solidFill>
                <a:latin typeface="Gill Sans Light"/>
                <a:cs typeface="Gill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FR" dirty="0"/>
          </a:p>
        </p:txBody>
      </p:sp>
      <p:sp>
        <p:nvSpPr>
          <p:cNvPr id="6" name="Date Placeholder 3"/>
          <p:cNvSpPr>
            <a:spLocks noGrp="1"/>
          </p:cNvSpPr>
          <p:nvPr>
            <p:ph type="dt" sz="half" idx="10"/>
          </p:nvPr>
        </p:nvSpPr>
        <p:spPr/>
        <p:txBody>
          <a:bodyPr/>
          <a:lstStyle>
            <a:lvl1pPr>
              <a:defRPr/>
            </a:lvl1pPr>
          </a:lstStyle>
          <a:p>
            <a:pPr>
              <a:defRPr/>
            </a:pPr>
            <a:fld id="{26EDE36C-6FE7-F04B-9AFC-C242801FD04F}" type="datetime3">
              <a:rPr lang="en-US" smtClean="0"/>
              <a:t>26 November 2013</a:t>
            </a:fld>
            <a:endParaRPr lang="fr-FR"/>
          </a:p>
        </p:txBody>
      </p:sp>
      <p:sp>
        <p:nvSpPr>
          <p:cNvPr id="7" name="Footer Placeholder 4"/>
          <p:cNvSpPr>
            <a:spLocks noGrp="1"/>
          </p:cNvSpPr>
          <p:nvPr>
            <p:ph type="ftr" sz="quarter" idx="11"/>
          </p:nvPr>
        </p:nvSpPr>
        <p:spPr/>
        <p:txBody>
          <a:bodyPr/>
          <a:lstStyle>
            <a:lvl1pPr>
              <a:defRPr sz="1800" b="0" i="1">
                <a:solidFill>
                  <a:schemeClr val="bg2"/>
                </a:solidFill>
                <a:latin typeface="Gill Sans"/>
                <a:cs typeface="Gill Sans"/>
              </a:defRPr>
            </a:lvl1pPr>
          </a:lstStyle>
          <a:p>
            <a:pPr>
              <a:defRPr/>
            </a:pPr>
            <a:r>
              <a:rPr lang="fr-FR" dirty="0" err="1" smtClean="0"/>
              <a:t>orcid.</a:t>
            </a:r>
            <a:r>
              <a:rPr lang="fr-FR" dirty="0" err="1" smtClean="0">
                <a:solidFill>
                  <a:schemeClr val="accent1"/>
                </a:solidFill>
              </a:rPr>
              <a:t>org</a:t>
            </a:r>
            <a:endParaRPr lang="fr-FR" dirty="0">
              <a:solidFill>
                <a:schemeClr val="accent1"/>
              </a:solidFill>
            </a:endParaRPr>
          </a:p>
        </p:txBody>
      </p:sp>
      <p:sp>
        <p:nvSpPr>
          <p:cNvPr id="8" name="Slide Number Placeholder 5"/>
          <p:cNvSpPr>
            <a:spLocks noGrp="1"/>
          </p:cNvSpPr>
          <p:nvPr>
            <p:ph type="sldNum" sz="quarter" idx="12"/>
          </p:nvPr>
        </p:nvSpPr>
        <p:spPr/>
        <p:txBody>
          <a:bodyPr/>
          <a:lstStyle>
            <a:lvl1pPr>
              <a:defRPr/>
            </a:lvl1pPr>
          </a:lstStyle>
          <a:p>
            <a:pPr>
              <a:defRPr/>
            </a:pPr>
            <a:fld id="{DE491FF1-2DE7-1B44-BCF6-E26C6F71C7A8}" type="slidenum">
              <a:rPr lang="fr-FR"/>
              <a:pPr>
                <a:defRPr/>
              </a:pPr>
              <a:t>‹#›</a:t>
            </a:fld>
            <a:endParaRPr lang="fr-FR"/>
          </a:p>
        </p:txBody>
      </p:sp>
      <p:sp>
        <p:nvSpPr>
          <p:cNvPr id="19" name="TextBox 18"/>
          <p:cNvSpPr txBox="1"/>
          <p:nvPr userDrawn="1"/>
        </p:nvSpPr>
        <p:spPr>
          <a:xfrm>
            <a:off x="7740440" y="6309400"/>
            <a:ext cx="1044176" cy="400110"/>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2000" b="0" i="1" dirty="0" err="1" smtClean="0">
                <a:solidFill>
                  <a:schemeClr val="bg2"/>
                </a:solidFill>
                <a:latin typeface="Gill Sans"/>
                <a:cs typeface="Gill Sans"/>
              </a:rPr>
              <a:t>orcid</a:t>
            </a:r>
            <a:r>
              <a:rPr lang="fr-FR" sz="2000" b="0" i="1" dirty="0" err="1" smtClean="0">
                <a:latin typeface="Gill Sans"/>
                <a:cs typeface="Gill Sans"/>
              </a:rPr>
              <a:t>.</a:t>
            </a:r>
            <a:r>
              <a:rPr lang="fr-FR" sz="2000" b="0" i="1" dirty="0" err="1" smtClean="0">
                <a:solidFill>
                  <a:schemeClr val="accent1"/>
                </a:solidFill>
                <a:latin typeface="Gill Sans"/>
                <a:cs typeface="Gill Sans"/>
              </a:rPr>
              <a:t>org</a:t>
            </a:r>
            <a:endParaRPr lang="fr-FR" b="0" i="1" dirty="0" smtClean="0">
              <a:solidFill>
                <a:schemeClr val="accent1"/>
              </a:solidFill>
              <a:latin typeface="Gill Sans"/>
              <a:cs typeface="Gill Sans"/>
            </a:endParaRPr>
          </a:p>
        </p:txBody>
      </p:sp>
      <p:sp>
        <p:nvSpPr>
          <p:cNvPr id="20" name="TextBox 19"/>
          <p:cNvSpPr txBox="1"/>
          <p:nvPr userDrawn="1"/>
        </p:nvSpPr>
        <p:spPr>
          <a:xfrm>
            <a:off x="395422" y="6381412"/>
            <a:ext cx="7199407" cy="307777"/>
          </a:xfrm>
          <a:prstGeom prst="rect">
            <a:avLst/>
          </a:prstGeom>
          <a:noFill/>
        </p:spPr>
        <p:txBody>
          <a:bodyPr wrap="none" rtlCol="0">
            <a:spAutoFit/>
          </a:bodyPr>
          <a:lstStyle/>
          <a:p>
            <a:r>
              <a:rPr lang="en-US" sz="1400" b="1" i="0" dirty="0" smtClean="0">
                <a:solidFill>
                  <a:srgbClr val="EAE7DA"/>
                </a:solidFill>
                <a:latin typeface="Gill Sans Light"/>
                <a:cs typeface="Gill Sans Light"/>
              </a:rPr>
              <a:t>Contact Info</a:t>
            </a:r>
            <a:r>
              <a:rPr lang="en-US" sz="1400" b="0" i="0" dirty="0" smtClean="0">
                <a:solidFill>
                  <a:srgbClr val="EAE7DA"/>
                </a:solidFill>
                <a:latin typeface="Gill Sans Light"/>
                <a:cs typeface="Gill Sans Light"/>
              </a:rPr>
              <a:t>:</a:t>
            </a:r>
            <a:r>
              <a:rPr lang="en-US" sz="1400" b="0" i="0" baseline="0" dirty="0" smtClean="0">
                <a:solidFill>
                  <a:srgbClr val="EAE7DA"/>
                </a:solidFill>
                <a:latin typeface="Gill Sans Light"/>
                <a:cs typeface="Gill Sans Light"/>
              </a:rPr>
              <a:t> p. +1-301-922-9062  a. 10411 Motor City Drive, Suite 750, Bethesda, MD 20817 USA</a:t>
            </a:r>
            <a:endParaRPr lang="en-US" sz="1400" b="0" i="0" dirty="0">
              <a:solidFill>
                <a:srgbClr val="EAE7DA"/>
              </a:solidFill>
              <a:latin typeface="Gill Sans Light"/>
              <a:cs typeface="Gill Sans Light"/>
            </a:endParaRPr>
          </a:p>
        </p:txBody>
      </p:sp>
    </p:spTree>
    <p:extLst>
      <p:ext uri="{BB962C8B-B14F-4D97-AF65-F5344CB8AC3E}">
        <p14:creationId xmlns:p14="http://schemas.microsoft.com/office/powerpoint/2010/main" val="661863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24" y="1371600"/>
            <a:ext cx="5486400" cy="33558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887386-9A41-C545-888E-950321F88B2C}" type="datetime3">
              <a:rPr lang="en-US" smtClean="0"/>
              <a:t>26 November 2013</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7" name="Slide Number Placeholder 5"/>
          <p:cNvSpPr>
            <a:spLocks noGrp="1"/>
          </p:cNvSpPr>
          <p:nvPr>
            <p:ph type="sldNum" sz="quarter" idx="12"/>
          </p:nvPr>
        </p:nvSpPr>
        <p:spPr/>
        <p:txBody>
          <a:bodyPr/>
          <a:lstStyle>
            <a:lvl1pPr>
              <a:defRPr/>
            </a:lvl1pPr>
          </a:lstStyle>
          <a:p>
            <a:pPr>
              <a:defRPr/>
            </a:pPr>
            <a:fld id="{BB58F0AA-4B8D-8C45-BD6F-E4CBCF2178D2}" type="slidenum">
              <a:rPr lang="fr-FR"/>
              <a:pPr>
                <a:defRPr/>
              </a:pPr>
              <a:t>‹#›</a:t>
            </a:fld>
            <a:endParaRPr lang="fr-FR"/>
          </a:p>
        </p:txBody>
      </p:sp>
      <p:pic>
        <p:nvPicPr>
          <p:cNvPr id="8"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591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264" y="1371600"/>
            <a:ext cx="7315200" cy="914400"/>
          </a:xfrm>
        </p:spPr>
        <p:txBody>
          <a:bodyPr lIns="0" rIns="0"/>
          <a:lstStyle/>
          <a:p>
            <a:r>
              <a:rPr lang="en-US" smtClean="0"/>
              <a:t>Click to edit Master title style</a:t>
            </a:r>
            <a:endParaRPr lang="fr-FR"/>
          </a:p>
        </p:txBody>
      </p:sp>
      <p:sp>
        <p:nvSpPr>
          <p:cNvPr id="3" name="Vertical Text Placeholder 2"/>
          <p:cNvSpPr>
            <a:spLocks noGrp="1"/>
          </p:cNvSpPr>
          <p:nvPr>
            <p:ph type="body" orient="vert" idx="1"/>
          </p:nvPr>
        </p:nvSpPr>
        <p:spPr>
          <a:xfrm>
            <a:off x="969264" y="2377440"/>
            <a:ext cx="7315200" cy="3703320"/>
          </a:xfrm>
        </p:spPr>
        <p:txBody>
          <a:bodyPr vert="eaVert" lIns="0" r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Date Placeholder 3"/>
          <p:cNvSpPr>
            <a:spLocks noGrp="1"/>
          </p:cNvSpPr>
          <p:nvPr>
            <p:ph type="dt" sz="half" idx="10"/>
          </p:nvPr>
        </p:nvSpPr>
        <p:spPr/>
        <p:txBody>
          <a:bodyPr/>
          <a:lstStyle>
            <a:lvl1pPr>
              <a:defRPr/>
            </a:lvl1pPr>
          </a:lstStyle>
          <a:p>
            <a:pPr>
              <a:defRPr/>
            </a:pPr>
            <a:fld id="{1EB2DE2E-9FE0-4A46-BB0C-02D787DC590A}" type="datetime3">
              <a:rPr lang="en-US" smtClean="0"/>
              <a:t>26 November 2013</a:t>
            </a:fld>
            <a:endParaRPr lang="fr-FR"/>
          </a:p>
        </p:txBody>
      </p:sp>
      <p:sp>
        <p:nvSpPr>
          <p:cNvPr id="7" name="Footer Placeholder 4"/>
          <p:cNvSpPr>
            <a:spLocks noGrp="1"/>
          </p:cNvSpPr>
          <p:nvPr>
            <p:ph type="ftr" sz="quarter" idx="11"/>
          </p:nvPr>
        </p:nvSpPr>
        <p:spPr/>
        <p:txBody>
          <a:bodyPr/>
          <a:lstStyle>
            <a:lvl1pPr>
              <a:defRPr/>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8" name="Slide Number Placeholder 5"/>
          <p:cNvSpPr>
            <a:spLocks noGrp="1"/>
          </p:cNvSpPr>
          <p:nvPr>
            <p:ph type="sldNum" sz="quarter" idx="12"/>
          </p:nvPr>
        </p:nvSpPr>
        <p:spPr/>
        <p:txBody>
          <a:bodyPr/>
          <a:lstStyle>
            <a:lvl1pPr>
              <a:defRPr/>
            </a:lvl1pPr>
          </a:lstStyle>
          <a:p>
            <a:pPr>
              <a:defRPr/>
            </a:pPr>
            <a:fld id="{10E5BDDD-1A45-B942-9400-0A27E4316717}" type="slidenum">
              <a:rPr lang="fr-FR"/>
              <a:pPr>
                <a:defRPr/>
              </a:pPr>
              <a:t>‹#›</a:t>
            </a:fld>
            <a:endParaRPr lang="fr-FR"/>
          </a:p>
        </p:txBody>
      </p:sp>
    </p:spTree>
    <p:extLst>
      <p:ext uri="{BB962C8B-B14F-4D97-AF65-F5344CB8AC3E}">
        <p14:creationId xmlns:p14="http://schemas.microsoft.com/office/powerpoint/2010/main" val="4036447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65392" y="1371600"/>
            <a:ext cx="1719072" cy="4709160"/>
          </a:xfrm>
        </p:spPr>
        <p:txBody>
          <a:bodyPr vert="eaVert" tIns="0" bIns="0"/>
          <a:lstStyle/>
          <a:p>
            <a:r>
              <a:rPr lang="en-US" dirty="0" smtClean="0"/>
              <a:t>Click to edit Master title style</a:t>
            </a:r>
            <a:endParaRPr lang="fr-FR" dirty="0"/>
          </a:p>
        </p:txBody>
      </p:sp>
      <p:sp>
        <p:nvSpPr>
          <p:cNvPr id="3" name="Vertical Text Placeholder 2"/>
          <p:cNvSpPr>
            <a:spLocks noGrp="1"/>
          </p:cNvSpPr>
          <p:nvPr>
            <p:ph type="body" orient="vert" idx="1"/>
          </p:nvPr>
        </p:nvSpPr>
        <p:spPr>
          <a:xfrm>
            <a:off x="969264" y="1371600"/>
            <a:ext cx="5504688" cy="4709160"/>
          </a:xfrm>
        </p:spPr>
        <p:txBody>
          <a:bodyPr vert="eaVert" t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Date Placeholder 3"/>
          <p:cNvSpPr>
            <a:spLocks noGrp="1"/>
          </p:cNvSpPr>
          <p:nvPr>
            <p:ph type="dt" sz="half" idx="10"/>
          </p:nvPr>
        </p:nvSpPr>
        <p:spPr/>
        <p:txBody>
          <a:bodyPr/>
          <a:lstStyle>
            <a:lvl1pPr>
              <a:defRPr/>
            </a:lvl1pPr>
          </a:lstStyle>
          <a:p>
            <a:pPr>
              <a:defRPr/>
            </a:pPr>
            <a:fld id="{EB79830A-77C7-F147-88E1-B3B9212B6E42}" type="datetime3">
              <a:rPr lang="en-US" smtClean="0"/>
              <a:t>26 November 2013</a:t>
            </a:fld>
            <a:endParaRPr lang="fr-FR"/>
          </a:p>
        </p:txBody>
      </p:sp>
      <p:sp>
        <p:nvSpPr>
          <p:cNvPr id="7" name="Footer Placeholder 4"/>
          <p:cNvSpPr>
            <a:spLocks noGrp="1"/>
          </p:cNvSpPr>
          <p:nvPr>
            <p:ph type="ftr" sz="quarter" idx="11"/>
          </p:nvPr>
        </p:nvSpPr>
        <p:spPr/>
        <p:txBody>
          <a:bodyPr/>
          <a:lstStyle>
            <a:lvl1pPr>
              <a:defRPr/>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8" name="Slide Number Placeholder 5"/>
          <p:cNvSpPr>
            <a:spLocks noGrp="1"/>
          </p:cNvSpPr>
          <p:nvPr>
            <p:ph type="sldNum" sz="quarter" idx="12"/>
          </p:nvPr>
        </p:nvSpPr>
        <p:spPr/>
        <p:txBody>
          <a:bodyPr/>
          <a:lstStyle>
            <a:lvl1pPr>
              <a:defRPr/>
            </a:lvl1pPr>
          </a:lstStyle>
          <a:p>
            <a:pPr>
              <a:defRPr/>
            </a:pPr>
            <a:fld id="{9F6B46C1-1D14-6E49-A4D1-87B449D7B63E}" type="slidenum">
              <a:rPr lang="fr-FR"/>
              <a:pPr>
                <a:defRPr/>
              </a:pPr>
              <a:t>‹#›</a:t>
            </a:fld>
            <a:endParaRPr lang="fr-FR"/>
          </a:p>
        </p:txBody>
      </p:sp>
    </p:spTree>
    <p:extLst>
      <p:ext uri="{BB962C8B-B14F-4D97-AF65-F5344CB8AC3E}">
        <p14:creationId xmlns:p14="http://schemas.microsoft.com/office/powerpoint/2010/main" val="2021907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264" y="1371600"/>
            <a:ext cx="7315200" cy="914400"/>
          </a:xfrm>
        </p:spPr>
        <p:txBody>
          <a:bodyPr lIns="0" rIns="0"/>
          <a:lstStyle>
            <a:lvl1pPr>
              <a:defRPr>
                <a:solidFill>
                  <a:schemeClr val="bg1"/>
                </a:solidFill>
              </a:defRPr>
            </a:lvl1pPr>
          </a:lstStyle>
          <a:p>
            <a:r>
              <a:rPr lang="en-US" dirty="0" smtClean="0"/>
              <a:t>Click to edit Master title style</a:t>
            </a:r>
            <a:endParaRPr lang="fr-FR" dirty="0"/>
          </a:p>
        </p:txBody>
      </p:sp>
      <p:sp>
        <p:nvSpPr>
          <p:cNvPr id="3" name="Content Placeholder 2"/>
          <p:cNvSpPr>
            <a:spLocks noGrp="1"/>
          </p:cNvSpPr>
          <p:nvPr>
            <p:ph idx="1"/>
          </p:nvPr>
        </p:nvSpPr>
        <p:spPr>
          <a:xfrm>
            <a:off x="969264" y="2377440"/>
            <a:ext cx="7315200" cy="3703320"/>
          </a:xfrm>
        </p:spPr>
        <p:txBody>
          <a:bodyPr lIns="0" rIns="0"/>
          <a:lstStyle>
            <a:lvl1pPr>
              <a:defRPr>
                <a:solidFill>
                  <a:srgbClr val="FFFFFF"/>
                </a:solidFill>
              </a:defRPr>
            </a:lvl1pPr>
            <a:lvl2pPr>
              <a:defRPr>
                <a:solidFill>
                  <a:schemeClr val="bg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6" name="Date Placeholder 3"/>
          <p:cNvSpPr>
            <a:spLocks noGrp="1"/>
          </p:cNvSpPr>
          <p:nvPr>
            <p:ph type="dt" sz="half" idx="10"/>
          </p:nvPr>
        </p:nvSpPr>
        <p:spPr/>
        <p:txBody>
          <a:bodyPr/>
          <a:lstStyle>
            <a:lvl1pPr>
              <a:defRPr/>
            </a:lvl1pPr>
          </a:lstStyle>
          <a:p>
            <a:pPr>
              <a:defRPr/>
            </a:pPr>
            <a:fld id="{2F276A15-4603-D14E-BF09-B62FD9C1E302}" type="datetime3">
              <a:rPr lang="en-US" smtClean="0"/>
              <a:t>26 November 2013</a:t>
            </a:fld>
            <a:endParaRPr lang="fr-FR"/>
          </a:p>
        </p:txBody>
      </p:sp>
      <p:sp>
        <p:nvSpPr>
          <p:cNvPr id="7" name="Footer Placeholder 4"/>
          <p:cNvSpPr>
            <a:spLocks noGrp="1"/>
          </p:cNvSpPr>
          <p:nvPr>
            <p:ph type="ftr" sz="quarter" idx="11"/>
          </p:nvPr>
        </p:nvSpPr>
        <p:spPr/>
        <p:txBody>
          <a:bodyPr/>
          <a:lstStyle>
            <a:lvl1pPr>
              <a:defRPr/>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8" name="Slide Number Placeholder 5"/>
          <p:cNvSpPr>
            <a:spLocks noGrp="1"/>
          </p:cNvSpPr>
          <p:nvPr>
            <p:ph type="sldNum" sz="quarter" idx="12"/>
          </p:nvPr>
        </p:nvSpPr>
        <p:spPr/>
        <p:txBody>
          <a:bodyPr/>
          <a:lstStyle>
            <a:lvl1pPr>
              <a:defRPr/>
            </a:lvl1pPr>
          </a:lstStyle>
          <a:p>
            <a:pPr>
              <a:defRPr/>
            </a:pPr>
            <a:fld id="{F71CBF9F-B6C0-8A47-A016-38C8DF6FB6EB}" type="slidenum">
              <a:rPr lang="fr-FR"/>
              <a:pPr>
                <a:defRPr/>
              </a:pPr>
              <a:t>‹#›</a:t>
            </a:fld>
            <a:endParaRPr lang="fr-FR"/>
          </a:p>
        </p:txBody>
      </p:sp>
    </p:spTree>
    <p:extLst>
      <p:ext uri="{BB962C8B-B14F-4D97-AF65-F5344CB8AC3E}">
        <p14:creationId xmlns:p14="http://schemas.microsoft.com/office/powerpoint/2010/main" val="3363964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969264" y="4069080"/>
            <a:ext cx="7343775" cy="2016125"/>
          </a:xfrm>
          <a:ln w="25400">
            <a:noFill/>
          </a:ln>
        </p:spPr>
        <p:txBody>
          <a:bodyPr lIns="0" rIns="0">
            <a:normAutofit/>
          </a:bodyPr>
          <a:lstStyle/>
          <a:p>
            <a:endParaRPr lang="en-US"/>
          </a:p>
        </p:txBody>
      </p:sp>
      <p:pic>
        <p:nvPicPr>
          <p:cNvPr id="4"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264" y="1371600"/>
            <a:ext cx="7315200" cy="914400"/>
          </a:xfrm>
        </p:spPr>
        <p:txBody>
          <a:bodyPr lIns="0" rIns="0" anchor="b"/>
          <a:lstStyle>
            <a:lvl1pPr algn="l">
              <a:defRPr sz="4400" b="0" cap="none">
                <a:solidFill>
                  <a:srgbClr val="FFFFFF"/>
                </a:solidFill>
                <a:latin typeface="+mn-l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969264" y="2377440"/>
            <a:ext cx="7315200" cy="1600200"/>
          </a:xfrm>
        </p:spPr>
        <p:txBody>
          <a:bodyPr lIns="0" rIns="0"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179390" y="6356351"/>
            <a:ext cx="2133600" cy="365125"/>
          </a:xfrm>
        </p:spPr>
        <p:txBody>
          <a:bodyPr/>
          <a:lstStyle>
            <a:lvl1pPr>
              <a:defRPr/>
            </a:lvl1pPr>
          </a:lstStyle>
          <a:p>
            <a:pPr>
              <a:defRPr/>
            </a:pPr>
            <a:fld id="{415E25BB-94FB-A34B-9560-01CADAF0965E}" type="datetime3">
              <a:rPr lang="en-US" smtClean="0"/>
              <a:t>26 November 2013</a:t>
            </a:fld>
            <a:endParaRPr lang="fr-FR"/>
          </a:p>
        </p:txBody>
      </p:sp>
      <p:sp>
        <p:nvSpPr>
          <p:cNvPr id="7" name="Footer Placeholder 4"/>
          <p:cNvSpPr>
            <a:spLocks noGrp="1"/>
          </p:cNvSpPr>
          <p:nvPr>
            <p:ph type="ftr" sz="quarter" idx="11"/>
          </p:nvPr>
        </p:nvSpPr>
        <p:spPr/>
        <p:txBody>
          <a:bodyPr/>
          <a:lstStyle>
            <a:lvl1pPr>
              <a:defRPr sz="2000"/>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8" name="Slide Number Placeholder 5"/>
          <p:cNvSpPr>
            <a:spLocks noGrp="1"/>
          </p:cNvSpPr>
          <p:nvPr>
            <p:ph type="sldNum" sz="quarter" idx="12"/>
          </p:nvPr>
        </p:nvSpPr>
        <p:spPr>
          <a:xfrm>
            <a:off x="6876320" y="6356351"/>
            <a:ext cx="2133600" cy="365125"/>
          </a:xfrm>
        </p:spPr>
        <p:txBody>
          <a:bodyPr/>
          <a:lstStyle>
            <a:lvl1pPr>
              <a:defRPr/>
            </a:lvl1pPr>
          </a:lstStyle>
          <a:p>
            <a:pPr>
              <a:defRPr/>
            </a:pPr>
            <a:fld id="{F669AF94-2F37-4140-A116-391BF7DACDE6}" type="slidenum">
              <a:rPr lang="fr-FR"/>
              <a:pPr>
                <a:defRPr/>
              </a:pPr>
              <a:t>‹#›</a:t>
            </a:fld>
            <a:endParaRPr lang="fr-FR"/>
          </a:p>
        </p:txBody>
      </p:sp>
      <p:sp>
        <p:nvSpPr>
          <p:cNvPr id="18" name="Action Button: Back or Previous 17">
            <a:hlinkClick r:id="" action="ppaction://hlinkshowjump?jump=previousslide" highlightClick="1"/>
          </p:cNvPr>
          <p:cNvSpPr/>
          <p:nvPr userDrawn="1"/>
        </p:nvSpPr>
        <p:spPr>
          <a:xfrm>
            <a:off x="229643" y="3625566"/>
            <a:ext cx="285750" cy="285751"/>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useBgFill="1">
        <p:nvSpPr>
          <p:cNvPr id="19" name="Action Button: Custom 18">
            <a:hlinkClick r:id="" action="ppaction://hlinkshowjump?jump=nextslide" highlightClick="1"/>
          </p:cNvPr>
          <p:cNvSpPr/>
          <p:nvPr userDrawn="1"/>
        </p:nvSpPr>
        <p:spPr>
          <a:xfrm flipV="1">
            <a:off x="8659268" y="3625566"/>
            <a:ext cx="214312" cy="285751"/>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3056586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264" y="1371600"/>
            <a:ext cx="7315200" cy="914400"/>
          </a:xfrm>
        </p:spPr>
        <p:txBody>
          <a:bodyPr lIns="0" rIns="0"/>
          <a:lstStyle/>
          <a:p>
            <a:r>
              <a:rPr lang="en-US" dirty="0" smtClean="0"/>
              <a:t>Click to edit Master title style</a:t>
            </a:r>
            <a:endParaRPr lang="fr-FR" dirty="0"/>
          </a:p>
        </p:txBody>
      </p:sp>
      <p:sp>
        <p:nvSpPr>
          <p:cNvPr id="3" name="Content Placeholder 2"/>
          <p:cNvSpPr>
            <a:spLocks noGrp="1"/>
          </p:cNvSpPr>
          <p:nvPr>
            <p:ph sz="half" idx="1"/>
          </p:nvPr>
        </p:nvSpPr>
        <p:spPr>
          <a:xfrm>
            <a:off x="971500" y="2377440"/>
            <a:ext cx="3566160" cy="3705304"/>
          </a:xfrm>
        </p:spPr>
        <p:txBody>
          <a:bodyPr lIns="0" rIns="0"/>
          <a:lstStyle>
            <a:lvl1pPr>
              <a:defRPr sz="2800">
                <a:solidFill>
                  <a:schemeClr val="bg1"/>
                </a:solidFill>
              </a:defRPr>
            </a:lvl1pPr>
            <a:lvl2pPr>
              <a:defRPr sz="2400">
                <a:solidFill>
                  <a:schemeClr val="bg1"/>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Content Placeholder 3"/>
          <p:cNvSpPr>
            <a:spLocks noGrp="1"/>
          </p:cNvSpPr>
          <p:nvPr>
            <p:ph sz="half" idx="2"/>
          </p:nvPr>
        </p:nvSpPr>
        <p:spPr>
          <a:xfrm>
            <a:off x="4716020" y="2377440"/>
            <a:ext cx="3566160" cy="3705304"/>
          </a:xfrm>
        </p:spPr>
        <p:txBody>
          <a:bodyPr lIns="0" rIns="0"/>
          <a:lstStyle>
            <a:lvl1pPr>
              <a:defRPr sz="2800">
                <a:solidFill>
                  <a:schemeClr val="bg1"/>
                </a:solidFill>
              </a:defRPr>
            </a:lvl1pPr>
            <a:lvl2pPr>
              <a:defRPr sz="24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7" name="Date Placeholder 3"/>
          <p:cNvSpPr>
            <a:spLocks noGrp="1"/>
          </p:cNvSpPr>
          <p:nvPr>
            <p:ph type="dt" sz="half" idx="10"/>
          </p:nvPr>
        </p:nvSpPr>
        <p:spPr/>
        <p:txBody>
          <a:bodyPr/>
          <a:lstStyle>
            <a:lvl1pPr>
              <a:defRPr/>
            </a:lvl1pPr>
          </a:lstStyle>
          <a:p>
            <a:pPr>
              <a:defRPr/>
            </a:pPr>
            <a:fld id="{9267131B-5616-BF43-BF80-4ACFAC3E1035}" type="datetime3">
              <a:rPr lang="en-US" smtClean="0"/>
              <a:t>26 November 2013</a:t>
            </a:fld>
            <a:endParaRPr lang="fr-FR"/>
          </a:p>
        </p:txBody>
      </p:sp>
      <p:sp>
        <p:nvSpPr>
          <p:cNvPr id="8" name="Footer Placeholder 4"/>
          <p:cNvSpPr>
            <a:spLocks noGrp="1"/>
          </p:cNvSpPr>
          <p:nvPr>
            <p:ph type="ftr" sz="quarter" idx="11"/>
          </p:nvPr>
        </p:nvSpPr>
        <p:spPr/>
        <p:txBody>
          <a:bodyPr/>
          <a:lstStyle>
            <a:lvl1pPr>
              <a:defRPr/>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9" name="Slide Number Placeholder 5"/>
          <p:cNvSpPr>
            <a:spLocks noGrp="1"/>
          </p:cNvSpPr>
          <p:nvPr>
            <p:ph type="sldNum" sz="quarter" idx="12"/>
          </p:nvPr>
        </p:nvSpPr>
        <p:spPr/>
        <p:txBody>
          <a:bodyPr/>
          <a:lstStyle>
            <a:lvl1pPr>
              <a:defRPr/>
            </a:lvl1pPr>
          </a:lstStyle>
          <a:p>
            <a:pPr>
              <a:defRPr/>
            </a:pPr>
            <a:fld id="{DC880BAE-47D0-9948-98B5-6632034C9825}" type="slidenum">
              <a:rPr lang="fr-FR"/>
              <a:pPr>
                <a:defRPr/>
              </a:pPr>
              <a:t>‹#›</a:t>
            </a:fld>
            <a:endParaRPr lang="fr-FR"/>
          </a:p>
        </p:txBody>
      </p:sp>
    </p:spTree>
    <p:extLst>
      <p:ext uri="{BB962C8B-B14F-4D97-AF65-F5344CB8AC3E}">
        <p14:creationId xmlns:p14="http://schemas.microsoft.com/office/powerpoint/2010/main" val="4077453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264" y="1371600"/>
            <a:ext cx="7315200" cy="914400"/>
          </a:xfrm>
        </p:spPr>
        <p:txBody>
          <a:bodyPr lIns="0" rIns="0"/>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969264" y="2377440"/>
            <a:ext cx="3566160" cy="639763"/>
          </a:xfrm>
        </p:spPr>
        <p:txBody>
          <a:bodyPr lIns="0" r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69264" y="3023401"/>
            <a:ext cx="3566160" cy="3063240"/>
          </a:xfrm>
        </p:spPr>
        <p:txBody>
          <a:bodyPr lIns="0" rIns="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Text Placeholder 4"/>
          <p:cNvSpPr>
            <a:spLocks noGrp="1"/>
          </p:cNvSpPr>
          <p:nvPr>
            <p:ph type="body" sz="quarter" idx="3"/>
          </p:nvPr>
        </p:nvSpPr>
        <p:spPr>
          <a:xfrm>
            <a:off x="4718304" y="2377440"/>
            <a:ext cx="3566160" cy="639763"/>
          </a:xfrm>
        </p:spPr>
        <p:txBody>
          <a:bodyPr lIns="0" r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8304" y="3023401"/>
            <a:ext cx="3566160" cy="30632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9" name="Date Placeholder 3"/>
          <p:cNvSpPr>
            <a:spLocks noGrp="1"/>
          </p:cNvSpPr>
          <p:nvPr>
            <p:ph type="dt" sz="half" idx="10"/>
          </p:nvPr>
        </p:nvSpPr>
        <p:spPr/>
        <p:txBody>
          <a:bodyPr/>
          <a:lstStyle>
            <a:lvl1pPr>
              <a:defRPr/>
            </a:lvl1pPr>
          </a:lstStyle>
          <a:p>
            <a:pPr>
              <a:defRPr/>
            </a:pPr>
            <a:fld id="{2771E657-C25C-D04D-8DB6-F36E92B6715D}" type="datetime3">
              <a:rPr lang="en-US" smtClean="0"/>
              <a:t>26 November 2013</a:t>
            </a:fld>
            <a:endParaRPr lang="fr-FR"/>
          </a:p>
        </p:txBody>
      </p:sp>
      <p:sp>
        <p:nvSpPr>
          <p:cNvPr id="10" name="Footer Placeholder 4"/>
          <p:cNvSpPr>
            <a:spLocks noGrp="1"/>
          </p:cNvSpPr>
          <p:nvPr>
            <p:ph type="ftr" sz="quarter" idx="11"/>
          </p:nvPr>
        </p:nvSpPr>
        <p:spPr/>
        <p:txBody>
          <a:bodyPr/>
          <a:lstStyle>
            <a:lvl1pPr>
              <a:defRPr/>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11" name="Slide Number Placeholder 5"/>
          <p:cNvSpPr>
            <a:spLocks noGrp="1"/>
          </p:cNvSpPr>
          <p:nvPr>
            <p:ph type="sldNum" sz="quarter" idx="12"/>
          </p:nvPr>
        </p:nvSpPr>
        <p:spPr/>
        <p:txBody>
          <a:bodyPr/>
          <a:lstStyle>
            <a:lvl1pPr>
              <a:defRPr/>
            </a:lvl1pPr>
          </a:lstStyle>
          <a:p>
            <a:pPr>
              <a:defRPr/>
            </a:pPr>
            <a:fld id="{626BA2F4-0943-644E-9329-59FA3C3FB55E}" type="slidenum">
              <a:rPr lang="fr-FR"/>
              <a:pPr>
                <a:defRPr/>
              </a:pPr>
              <a:t>‹#›</a:t>
            </a:fld>
            <a:endParaRPr lang="fr-FR"/>
          </a:p>
        </p:txBody>
      </p:sp>
    </p:spTree>
    <p:extLst>
      <p:ext uri="{BB962C8B-B14F-4D97-AF65-F5344CB8AC3E}">
        <p14:creationId xmlns:p14="http://schemas.microsoft.com/office/powerpoint/2010/main" val="22075375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s w/Captions">
    <p:spTree>
      <p:nvGrpSpPr>
        <p:cNvPr id="1" name=""/>
        <p:cNvGrpSpPr/>
        <p:nvPr/>
      </p:nvGrpSpPr>
      <p:grpSpPr>
        <a:xfrm>
          <a:off x="0" y="0"/>
          <a:ext cx="0" cy="0"/>
          <a:chOff x="0" y="0"/>
          <a:chExt cx="0" cy="0"/>
        </a:xfrm>
      </p:grpSpPr>
      <p:sp>
        <p:nvSpPr>
          <p:cNvPr id="31" name="Text Placeholder 27"/>
          <p:cNvSpPr>
            <a:spLocks noGrp="1"/>
          </p:cNvSpPr>
          <p:nvPr>
            <p:ph type="body" sz="quarter" idx="22"/>
          </p:nvPr>
        </p:nvSpPr>
        <p:spPr>
          <a:xfrm>
            <a:off x="6556248" y="3767328"/>
            <a:ext cx="1728788" cy="2313432"/>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8" name="Text Placeholder 27"/>
          <p:cNvSpPr>
            <a:spLocks noGrp="1"/>
          </p:cNvSpPr>
          <p:nvPr>
            <p:ph type="body" sz="quarter" idx="19"/>
          </p:nvPr>
        </p:nvSpPr>
        <p:spPr>
          <a:xfrm>
            <a:off x="971550" y="3767328"/>
            <a:ext cx="1728788" cy="2313432"/>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Picture Placeholder 15"/>
          <p:cNvSpPr>
            <a:spLocks noGrp="1"/>
          </p:cNvSpPr>
          <p:nvPr>
            <p:ph type="pic" sz="quarter" idx="15"/>
          </p:nvPr>
        </p:nvSpPr>
        <p:spPr>
          <a:xfrm>
            <a:off x="4693920" y="2377440"/>
            <a:ext cx="1728265" cy="1296987"/>
          </a:xfrm>
        </p:spPr>
        <p:txBody>
          <a:bodyPr/>
          <a:lstStyle>
            <a:lvl1pPr marL="0" indent="0">
              <a:buNone/>
              <a:defRPr sz="1800"/>
            </a:lvl1pPr>
          </a:lstStyle>
          <a:p>
            <a:endParaRPr lang="en-US"/>
          </a:p>
        </p:txBody>
      </p:sp>
      <p:sp>
        <p:nvSpPr>
          <p:cNvPr id="19" name="Picture Placeholder 15"/>
          <p:cNvSpPr>
            <a:spLocks noGrp="1"/>
          </p:cNvSpPr>
          <p:nvPr>
            <p:ph type="pic" sz="quarter" idx="16"/>
          </p:nvPr>
        </p:nvSpPr>
        <p:spPr>
          <a:xfrm>
            <a:off x="6556248" y="2377440"/>
            <a:ext cx="1728265" cy="1296987"/>
          </a:xfrm>
        </p:spPr>
        <p:txBody>
          <a:bodyPr/>
          <a:lstStyle>
            <a:lvl1pPr marL="0" indent="0">
              <a:buNone/>
              <a:defRPr sz="1800"/>
            </a:lvl1pPr>
          </a:lstStyle>
          <a:p>
            <a:endParaRPr lang="en-US"/>
          </a:p>
        </p:txBody>
      </p:sp>
      <p:sp>
        <p:nvSpPr>
          <p:cNvPr id="20" name="Picture Placeholder 15"/>
          <p:cNvSpPr>
            <a:spLocks noGrp="1"/>
          </p:cNvSpPr>
          <p:nvPr>
            <p:ph type="pic" sz="quarter" idx="17"/>
          </p:nvPr>
        </p:nvSpPr>
        <p:spPr>
          <a:xfrm>
            <a:off x="2831592" y="2377440"/>
            <a:ext cx="1728265" cy="1296987"/>
          </a:xfrm>
        </p:spPr>
        <p:txBody>
          <a:bodyPr/>
          <a:lstStyle>
            <a:lvl1pPr marL="0" indent="0">
              <a:buNone/>
              <a:defRPr sz="1800"/>
            </a:lvl1pPr>
          </a:lstStyle>
          <a:p>
            <a:endParaRPr lang="en-US"/>
          </a:p>
        </p:txBody>
      </p:sp>
      <p:sp>
        <p:nvSpPr>
          <p:cNvPr id="22" name="Picture Placeholder 15"/>
          <p:cNvSpPr>
            <a:spLocks noGrp="1"/>
          </p:cNvSpPr>
          <p:nvPr>
            <p:ph type="pic" sz="quarter" idx="18"/>
          </p:nvPr>
        </p:nvSpPr>
        <p:spPr>
          <a:xfrm>
            <a:off x="969264" y="2377440"/>
            <a:ext cx="1728265" cy="1296987"/>
          </a:xfrm>
        </p:spPr>
        <p:txBody>
          <a:bodyPr lIns="0" rIns="0"/>
          <a:lstStyle>
            <a:lvl1pPr marL="0" indent="0">
              <a:buNone/>
              <a:defRPr sz="1800"/>
            </a:lvl1pPr>
          </a:lstStyle>
          <a:p>
            <a:endParaRPr lang="en-US" dirty="0"/>
          </a:p>
        </p:txBody>
      </p:sp>
      <p:sp>
        <p:nvSpPr>
          <p:cNvPr id="2" name="Title 1"/>
          <p:cNvSpPr>
            <a:spLocks noGrp="1"/>
          </p:cNvSpPr>
          <p:nvPr>
            <p:ph type="title"/>
          </p:nvPr>
        </p:nvSpPr>
        <p:spPr>
          <a:xfrm>
            <a:off x="969264" y="1371600"/>
            <a:ext cx="7315200" cy="9144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4F3690E0-0F5A-B84B-AC7F-B136A283D5D7}" type="datetime3">
              <a:rPr lang="en-US" smtClean="0"/>
              <a:t>26 November 2013</a:t>
            </a:fld>
            <a:endParaRPr lang="fr-FR"/>
          </a:p>
        </p:txBody>
      </p:sp>
      <p:sp>
        <p:nvSpPr>
          <p:cNvPr id="4" name="Footer Placeholder 3"/>
          <p:cNvSpPr>
            <a:spLocks noGrp="1"/>
          </p:cNvSpPr>
          <p:nvPr>
            <p:ph type="ftr" sz="quarter" idx="11"/>
          </p:nvPr>
        </p:nvSpPr>
        <p:spPr/>
        <p:txBody>
          <a:bodyPr/>
          <a:lstStyle/>
          <a:p>
            <a:pPr>
              <a:defRPr/>
            </a:pPr>
            <a:r>
              <a:rPr lang="fr-FR" i="1" smtClean="0">
                <a:solidFill>
                  <a:schemeClr val="bg2"/>
                </a:solidFill>
                <a:latin typeface="Gill Sans"/>
                <a:cs typeface="Gill Sans"/>
              </a:rPr>
              <a:t>orcid</a:t>
            </a:r>
            <a:r>
              <a:rPr lang="fr-FR" i="1" smtClean="0">
                <a:latin typeface="Gill Sans"/>
                <a:cs typeface="Gill Sans"/>
              </a:rPr>
              <a:t>.</a:t>
            </a:r>
            <a:r>
              <a:rPr lang="fr-FR" i="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5" name="Slide Number Placeholder 4"/>
          <p:cNvSpPr>
            <a:spLocks noGrp="1"/>
          </p:cNvSpPr>
          <p:nvPr>
            <p:ph type="sldNum" sz="quarter" idx="12"/>
          </p:nvPr>
        </p:nvSpPr>
        <p:spPr/>
        <p:txBody>
          <a:bodyPr/>
          <a:lstStyle/>
          <a:p>
            <a:pPr>
              <a:defRPr/>
            </a:pPr>
            <a:fld id="{5F6087F1-0329-B24E-A6F7-8CF24DD82AC7}" type="slidenum">
              <a:rPr lang="fr-FR" smtClean="0"/>
              <a:pPr>
                <a:defRPr/>
              </a:pPr>
              <a:t>‹#›</a:t>
            </a:fld>
            <a:endParaRPr lang="fr-FR" dirty="0"/>
          </a:p>
        </p:txBody>
      </p:sp>
      <p:pic>
        <p:nvPicPr>
          <p:cNvPr id="23"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Placeholder 27"/>
          <p:cNvSpPr>
            <a:spLocks noGrp="1"/>
          </p:cNvSpPr>
          <p:nvPr>
            <p:ph type="body" sz="quarter" idx="20"/>
          </p:nvPr>
        </p:nvSpPr>
        <p:spPr>
          <a:xfrm>
            <a:off x="2833116" y="3767328"/>
            <a:ext cx="1728788" cy="2313432"/>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0" name="Text Placeholder 27"/>
          <p:cNvSpPr>
            <a:spLocks noGrp="1"/>
          </p:cNvSpPr>
          <p:nvPr>
            <p:ph type="body" sz="quarter" idx="21"/>
          </p:nvPr>
        </p:nvSpPr>
        <p:spPr>
          <a:xfrm>
            <a:off x="4694682" y="3767328"/>
            <a:ext cx="1728788" cy="2313432"/>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338230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264" y="1371600"/>
            <a:ext cx="7315200" cy="914400"/>
          </a:xfrm>
        </p:spPr>
        <p:txBody>
          <a:bodyPr lIns="0" rIns="0"/>
          <a:lstStyle/>
          <a:p>
            <a:r>
              <a:rPr lang="en-US" smtClean="0"/>
              <a:t>Click to edit Master title style</a:t>
            </a:r>
            <a:endParaRPr lang="fr-FR"/>
          </a:p>
        </p:txBody>
      </p:sp>
      <p:sp>
        <p:nvSpPr>
          <p:cNvPr id="5" name="Date Placeholder 3"/>
          <p:cNvSpPr>
            <a:spLocks noGrp="1"/>
          </p:cNvSpPr>
          <p:nvPr>
            <p:ph type="dt" sz="half" idx="10"/>
          </p:nvPr>
        </p:nvSpPr>
        <p:spPr/>
        <p:txBody>
          <a:bodyPr/>
          <a:lstStyle>
            <a:lvl1pPr>
              <a:defRPr/>
            </a:lvl1pPr>
          </a:lstStyle>
          <a:p>
            <a:pPr>
              <a:defRPr/>
            </a:pPr>
            <a:fld id="{A039583F-99B0-C142-BBC9-9D7972F25A7A}" type="datetime3">
              <a:rPr lang="en-US" smtClean="0"/>
              <a:t>26 November 2013</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7" name="Slide Number Placeholder 5"/>
          <p:cNvSpPr>
            <a:spLocks noGrp="1"/>
          </p:cNvSpPr>
          <p:nvPr>
            <p:ph type="sldNum" sz="quarter" idx="12"/>
          </p:nvPr>
        </p:nvSpPr>
        <p:spPr/>
        <p:txBody>
          <a:bodyPr/>
          <a:lstStyle>
            <a:lvl1pPr>
              <a:defRPr/>
            </a:lvl1pPr>
          </a:lstStyle>
          <a:p>
            <a:pPr>
              <a:defRPr/>
            </a:pPr>
            <a:fld id="{4CBB45AB-352B-5141-BFA6-8E06FEEA804B}" type="slidenum">
              <a:rPr lang="fr-FR"/>
              <a:pPr>
                <a:defRPr/>
              </a:pPr>
              <a:t>‹#›</a:t>
            </a:fld>
            <a:endParaRPr lang="fr-FR"/>
          </a:p>
        </p:txBody>
      </p:sp>
    </p:spTree>
    <p:extLst>
      <p:ext uri="{BB962C8B-B14F-4D97-AF65-F5344CB8AC3E}">
        <p14:creationId xmlns:p14="http://schemas.microsoft.com/office/powerpoint/2010/main" val="125636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4C4ACA-0D8C-1340-A75E-8201899E9484}" type="datetime3">
              <a:rPr lang="en-US" smtClean="0"/>
              <a:t>26 November 2013</a:t>
            </a:fld>
            <a:endParaRPr lang="fr-FR"/>
          </a:p>
        </p:txBody>
      </p:sp>
      <p:sp>
        <p:nvSpPr>
          <p:cNvPr id="3" name="Footer Placeholder 4"/>
          <p:cNvSpPr>
            <a:spLocks noGrp="1"/>
          </p:cNvSpPr>
          <p:nvPr>
            <p:ph type="ftr" sz="quarter" idx="11"/>
          </p:nvPr>
        </p:nvSpPr>
        <p:spPr/>
        <p:txBody>
          <a:bodyPr/>
          <a:lstStyle>
            <a:lvl1pPr>
              <a:defRPr/>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4" name="Slide Number Placeholder 5"/>
          <p:cNvSpPr>
            <a:spLocks noGrp="1"/>
          </p:cNvSpPr>
          <p:nvPr>
            <p:ph type="sldNum" sz="quarter" idx="12"/>
          </p:nvPr>
        </p:nvSpPr>
        <p:spPr/>
        <p:txBody>
          <a:bodyPr/>
          <a:lstStyle>
            <a:lvl1pPr>
              <a:defRPr/>
            </a:lvl1pPr>
          </a:lstStyle>
          <a:p>
            <a:pPr>
              <a:defRPr/>
            </a:pPr>
            <a:fld id="{F509E2BB-42F0-C64F-92BA-B29F38AD6CDE}" type="slidenum">
              <a:rPr lang="fr-FR"/>
              <a:pPr>
                <a:defRPr/>
              </a:pPr>
              <a:t>‹#›</a:t>
            </a:fld>
            <a:endParaRPr lang="fr-FR"/>
          </a:p>
        </p:txBody>
      </p:sp>
    </p:spTree>
    <p:extLst>
      <p:ext uri="{BB962C8B-B14F-4D97-AF65-F5344CB8AC3E}">
        <p14:creationId xmlns:p14="http://schemas.microsoft.com/office/powerpoint/2010/main" val="18627557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9264" y="1371600"/>
            <a:ext cx="2743200" cy="1162051"/>
          </a:xfrm>
        </p:spPr>
        <p:txBody>
          <a:bodyPr lIns="0" rIns="0"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895344" y="1371600"/>
            <a:ext cx="4389120" cy="4709160"/>
          </a:xfrm>
        </p:spPr>
        <p:txBody>
          <a:bodyPr lIns="0" r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969264" y="2532888"/>
            <a:ext cx="2743200" cy="3547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DD89E1-F1FD-A54E-8AA8-45088BA9E23B}" type="datetime3">
              <a:rPr lang="en-US" smtClean="0"/>
              <a:t>26 November 2013</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i="1" dirty="0" err="1" smtClean="0">
                <a:solidFill>
                  <a:schemeClr val="bg2"/>
                </a:solidFill>
                <a:latin typeface="Gill Sans"/>
                <a:cs typeface="Gill Sans"/>
              </a:rPr>
              <a:t>orcid</a:t>
            </a:r>
            <a:r>
              <a:rPr lang="fr-FR" i="1" dirty="0" err="1" smtClean="0">
                <a:latin typeface="Gill Sans"/>
                <a:cs typeface="Gill Sans"/>
              </a:rPr>
              <a:t>.</a:t>
            </a:r>
            <a:r>
              <a:rPr lang="fr-FR" i="1" dirty="0" err="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7" name="Slide Number Placeholder 5"/>
          <p:cNvSpPr>
            <a:spLocks noGrp="1"/>
          </p:cNvSpPr>
          <p:nvPr>
            <p:ph type="sldNum" sz="quarter" idx="12"/>
          </p:nvPr>
        </p:nvSpPr>
        <p:spPr/>
        <p:txBody>
          <a:bodyPr/>
          <a:lstStyle>
            <a:lvl1pPr>
              <a:defRPr/>
            </a:lvl1pPr>
          </a:lstStyle>
          <a:p>
            <a:pPr>
              <a:defRPr/>
            </a:pPr>
            <a:fld id="{AA3C7613-DBF7-E244-8FE1-5ECF54A4F127}" type="slidenum">
              <a:rPr lang="fr-FR"/>
              <a:pPr>
                <a:defRPr/>
              </a:pPr>
              <a:t>‹#›</a:t>
            </a:fld>
            <a:endParaRPr lang="fr-FR"/>
          </a:p>
        </p:txBody>
      </p:sp>
      <p:pic>
        <p:nvPicPr>
          <p:cNvPr id="8" name="Picture 7"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videlizard\Pictur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967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69264" y="13716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b" anchorCtr="0" compatLnSpc="1">
            <a:prstTxWarp prst="textNoShape">
              <a:avLst/>
            </a:prstTxWarp>
          </a:bodyPr>
          <a:lstStyle/>
          <a:p>
            <a:pPr lvl="0"/>
            <a:r>
              <a:rPr lang="en-US" dirty="0"/>
              <a:t>Click to edit Master title style</a:t>
            </a:r>
            <a:endParaRPr lang="fr-FR" dirty="0"/>
          </a:p>
        </p:txBody>
      </p:sp>
      <p:sp>
        <p:nvSpPr>
          <p:cNvPr id="1027" name="Text Placeholder 2"/>
          <p:cNvSpPr>
            <a:spLocks noGrp="1"/>
          </p:cNvSpPr>
          <p:nvPr>
            <p:ph type="body" idx="1"/>
          </p:nvPr>
        </p:nvSpPr>
        <p:spPr bwMode="auto">
          <a:xfrm>
            <a:off x="969264" y="2377440"/>
            <a:ext cx="7315200" cy="37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p:cNvSpPr>
            <a:spLocks noGrp="1"/>
          </p:cNvSpPr>
          <p:nvPr>
            <p:ph type="dt" sz="half" idx="2"/>
          </p:nvPr>
        </p:nvSpPr>
        <p:spPr>
          <a:xfrm>
            <a:off x="17939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8989"/>
                </a:solidFill>
                <a:latin typeface="+mn-lt"/>
                <a:cs typeface="Arial" charset="0"/>
              </a:defRPr>
            </a:lvl1pPr>
          </a:lstStyle>
          <a:p>
            <a:pPr>
              <a:defRPr/>
            </a:pPr>
            <a:fld id="{4F3690E0-0F5A-B84B-AC7F-B136A283D5D7}" type="datetime3">
              <a:rPr lang="en-US" smtClean="0"/>
              <a:t>26 November 2013</a:t>
            </a:fld>
            <a:endParaRPr lang="fr-F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2000">
                <a:solidFill>
                  <a:srgbClr val="7EB606"/>
                </a:solidFill>
                <a:latin typeface="+mn-lt"/>
                <a:ea typeface="+mn-ea"/>
                <a:cs typeface="+mn-cs"/>
              </a:defRPr>
            </a:lvl1pPr>
          </a:lstStyle>
          <a:p>
            <a:pPr>
              <a:defRPr/>
            </a:pPr>
            <a:r>
              <a:rPr lang="fr-FR" i="1" dirty="0" err="1" smtClean="0">
                <a:latin typeface="Gill Sans"/>
                <a:cs typeface="Gill Sans"/>
              </a:rPr>
              <a:t>orcid.org</a:t>
            </a:r>
            <a:endParaRPr lang="fr-FR" i="1" dirty="0" smtClean="0">
              <a:latin typeface="Gill Sans"/>
              <a:cs typeface="Gill Sans"/>
            </a:endParaRPr>
          </a:p>
        </p:txBody>
      </p:sp>
      <p:sp>
        <p:nvSpPr>
          <p:cNvPr id="6" name="Slide Number Placeholder 5"/>
          <p:cNvSpPr>
            <a:spLocks noGrp="1"/>
          </p:cNvSpPr>
          <p:nvPr>
            <p:ph type="sldNum" sz="quarter" idx="4"/>
          </p:nvPr>
        </p:nvSpPr>
        <p:spPr>
          <a:xfrm>
            <a:off x="687632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mn-lt"/>
                <a:cs typeface="Arial" charset="0"/>
              </a:defRPr>
            </a:lvl1pPr>
          </a:lstStyle>
          <a:p>
            <a:pPr>
              <a:defRPr/>
            </a:pPr>
            <a:fld id="{5F6087F1-0329-B24E-A6F7-8CF24DD82AC7}" type="slidenum">
              <a:rPr lang="fr-FR" smtClean="0"/>
              <a:pPr>
                <a:defRPr/>
              </a:pPr>
              <a:t>‹#›</a:t>
            </a:fld>
            <a:endParaRPr lang="fr-FR"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9" r:id="rId6"/>
    <p:sldLayoutId id="2147483676" r:id="rId7"/>
    <p:sldLayoutId id="2147483668" r:id="rId8"/>
    <p:sldLayoutId id="2147483669" r:id="rId9"/>
    <p:sldLayoutId id="2147483670" r:id="rId10"/>
    <p:sldLayoutId id="2147483677" r:id="rId11"/>
    <p:sldLayoutId id="2147483678" r:id="rId12"/>
  </p:sldLayoutIdLst>
  <p:transition xmlns:p14="http://schemas.microsoft.com/office/powerpoint/2010/main"/>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4400" kern="1200">
          <a:solidFill>
            <a:srgbClr val="FFFFFF"/>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accent1"/>
        </a:buClr>
        <a:buSzPct val="110000"/>
        <a:buFont typeface="Arial" charset="0"/>
        <a:buChar char="•"/>
        <a:defRPr sz="3200" kern="12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3"/>
        </a:buClr>
        <a:buSzPct val="105000"/>
        <a:buFont typeface="Arial"/>
        <a:buChar char="•"/>
        <a:defRPr sz="2800" kern="1200">
          <a:solidFill>
            <a:schemeClr val="bg2"/>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SzPct val="100000"/>
        <a:buFont typeface="Wingdings" charset="2"/>
        <a:buChar char="§"/>
        <a:defRPr sz="2400" kern="1200">
          <a:solidFill>
            <a:schemeClr val="bg2"/>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emf"/><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a:xfrm>
            <a:off x="395420" y="2564880"/>
            <a:ext cx="8281150" cy="2592361"/>
          </a:xfrm>
        </p:spPr>
        <p:txBody>
          <a:bodyPr>
            <a:noAutofit/>
          </a:bodyPr>
          <a:lstStyle/>
          <a:p>
            <a:r>
              <a:rPr lang="en-US" sz="3200" dirty="0" smtClean="0">
                <a:latin typeface="Gill Sans MT" charset="0"/>
              </a:rPr>
              <a:t>Connecting Research and Researchers</a:t>
            </a:r>
            <a:r>
              <a:rPr lang="en-US" dirty="0" smtClean="0">
                <a:latin typeface="Gill Sans MT" charset="0"/>
              </a:rPr>
              <a:t/>
            </a:r>
            <a:br>
              <a:rPr lang="en-US" dirty="0" smtClean="0">
                <a:latin typeface="Gill Sans MT" charset="0"/>
              </a:rPr>
            </a:br>
            <a:r>
              <a:rPr lang="en-US" dirty="0" smtClean="0">
                <a:latin typeface="Gill Sans MT" charset="0"/>
              </a:rPr>
              <a:t/>
            </a:r>
            <a:br>
              <a:rPr lang="en-US" dirty="0" smtClean="0">
                <a:latin typeface="Gill Sans MT" charset="0"/>
              </a:rPr>
            </a:br>
            <a:r>
              <a:rPr lang="en-US" sz="3100" i="1" dirty="0" smtClean="0">
                <a:latin typeface="Gill Sans MT" charset="0"/>
              </a:rPr>
              <a:t>Emerging Industry Standards: A Primer</a:t>
            </a:r>
            <a:br>
              <a:rPr lang="en-US" sz="3100" i="1" dirty="0" smtClean="0">
                <a:latin typeface="Gill Sans MT" charset="0"/>
              </a:rPr>
            </a:br>
            <a:r>
              <a:rPr lang="en-US" sz="3100" i="1" dirty="0">
                <a:latin typeface="Gill Sans MT" charset="0"/>
              </a:rPr>
              <a:t/>
            </a:r>
            <a:br>
              <a:rPr lang="en-US" sz="3100" i="1" dirty="0">
                <a:latin typeface="Gill Sans MT" charset="0"/>
              </a:rPr>
            </a:br>
            <a:endParaRPr lang="en-US" sz="2400" dirty="0">
              <a:latin typeface="Gill Sans MT" charset="0"/>
            </a:endParaRPr>
          </a:p>
        </p:txBody>
      </p:sp>
      <p:sp>
        <p:nvSpPr>
          <p:cNvPr id="3" name="Subtitle 2"/>
          <p:cNvSpPr>
            <a:spLocks noGrp="1"/>
          </p:cNvSpPr>
          <p:nvPr>
            <p:ph type="subTitle" idx="1"/>
          </p:nvPr>
        </p:nvSpPr>
        <p:spPr>
          <a:xfrm>
            <a:off x="4211950" y="4941210"/>
            <a:ext cx="4392610" cy="1224171"/>
          </a:xfrm>
        </p:spPr>
        <p:txBody>
          <a:bodyPr>
            <a:normAutofit lnSpcReduction="10000"/>
          </a:bodyPr>
          <a:lstStyle/>
          <a:p>
            <a:pPr algn="r"/>
            <a:r>
              <a:rPr lang="en-US" dirty="0" smtClean="0"/>
              <a:t>Ed Pentz</a:t>
            </a:r>
          </a:p>
          <a:p>
            <a:pPr algn="r"/>
            <a:r>
              <a:rPr lang="en-US" dirty="0" smtClean="0"/>
              <a:t>Executive Director, CrossRef</a:t>
            </a:r>
            <a:endParaRPr lang="en-US" dirty="0" smtClean="0"/>
          </a:p>
          <a:p>
            <a:pPr algn="r"/>
            <a:r>
              <a:rPr lang="en-US" dirty="0" err="1" smtClean="0">
                <a:solidFill>
                  <a:srgbClr val="99FF33"/>
                </a:solidFill>
              </a:rPr>
              <a:t>epentz@crossref.org</a:t>
            </a:r>
            <a:endParaRPr lang="en-US" dirty="0">
              <a:solidFill>
                <a:srgbClr val="99FF33"/>
              </a:solidFill>
            </a:endParaRPr>
          </a:p>
          <a:p>
            <a:pPr algn="r"/>
            <a:r>
              <a:rPr lang="es-ES_tradnl" dirty="0"/>
              <a:t>http://</a:t>
            </a:r>
            <a:r>
              <a:rPr lang="es-ES_tradnl" dirty="0" err="1"/>
              <a:t>orcid.org</a:t>
            </a:r>
            <a:r>
              <a:rPr lang="es-ES_tradnl" dirty="0"/>
              <a:t>/0000-0002-5993-8592</a:t>
            </a:r>
            <a:endParaRPr lang="en-US" dirty="0"/>
          </a:p>
        </p:txBody>
      </p:sp>
      <p:sp>
        <p:nvSpPr>
          <p:cNvPr id="2" name="TextBox 1"/>
          <p:cNvSpPr txBox="1"/>
          <p:nvPr/>
        </p:nvSpPr>
        <p:spPr>
          <a:xfrm>
            <a:off x="8100208" y="35408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62972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470" y="1424884"/>
            <a:ext cx="7877349" cy="4740496"/>
          </a:xfrm>
        </p:spPr>
        <p:txBody>
          <a:bodyPr/>
          <a:lstStyle/>
          <a:p>
            <a:pPr>
              <a:spcBef>
                <a:spcPts val="0"/>
              </a:spcBef>
              <a:spcAft>
                <a:spcPts val="600"/>
              </a:spcAft>
              <a:buClr>
                <a:schemeClr val="accent5"/>
              </a:buClr>
              <a:buFont typeface="Arial"/>
              <a:buChar char="•"/>
            </a:pPr>
            <a:r>
              <a:rPr lang="en-US" sz="2800" dirty="0" smtClean="0">
                <a:ln>
                  <a:noFill/>
                </a:ln>
              </a:rPr>
              <a:t>Unique and persistent </a:t>
            </a:r>
            <a:r>
              <a:rPr lang="en-US" sz="2800" dirty="0" err="1" smtClean="0">
                <a:ln>
                  <a:noFill/>
                </a:ln>
              </a:rPr>
              <a:t>iD</a:t>
            </a:r>
            <a:r>
              <a:rPr lang="en-US" sz="2800" dirty="0" smtClean="0">
                <a:ln>
                  <a:noFill/>
                </a:ln>
              </a:rPr>
              <a:t> can be used throughout career, across professional activities and affiliations</a:t>
            </a:r>
          </a:p>
          <a:p>
            <a:pPr>
              <a:spcBef>
                <a:spcPts val="0"/>
              </a:spcBef>
              <a:spcAft>
                <a:spcPts val="600"/>
              </a:spcAft>
              <a:buClr>
                <a:schemeClr val="accent5"/>
              </a:buClr>
              <a:buFont typeface="Arial"/>
              <a:buChar char="•"/>
            </a:pPr>
            <a:r>
              <a:rPr lang="en-US" sz="2800" dirty="0" smtClean="0"/>
              <a:t>ORCID </a:t>
            </a:r>
            <a:r>
              <a:rPr lang="en-US" sz="2800" dirty="0" err="1" smtClean="0"/>
              <a:t>iD</a:t>
            </a:r>
            <a:r>
              <a:rPr lang="en-US" sz="2800" dirty="0" smtClean="0"/>
              <a:t> is embedded in works metadata, independent of platform</a:t>
            </a:r>
          </a:p>
          <a:p>
            <a:pPr>
              <a:spcBef>
                <a:spcPts val="0"/>
              </a:spcBef>
              <a:spcAft>
                <a:spcPts val="600"/>
              </a:spcAft>
              <a:buClr>
                <a:schemeClr val="accent5"/>
              </a:buClr>
              <a:buFont typeface="Arial"/>
              <a:buChar char="•"/>
            </a:pPr>
            <a:r>
              <a:rPr lang="en-US" sz="2800" dirty="0" smtClean="0">
                <a:ln>
                  <a:noFill/>
                </a:ln>
              </a:rPr>
              <a:t>Improved system interoperability – across discipline, organization, and country</a:t>
            </a:r>
          </a:p>
          <a:p>
            <a:pPr marL="744538" lvl="1" indent="-457200">
              <a:spcBef>
                <a:spcPts val="0"/>
              </a:spcBef>
              <a:spcAft>
                <a:spcPts val="600"/>
              </a:spcAft>
              <a:buClr>
                <a:schemeClr val="accent1"/>
              </a:buClr>
            </a:pPr>
            <a:r>
              <a:rPr lang="en-US" i="1" dirty="0" smtClean="0">
                <a:ln>
                  <a:noFill/>
                </a:ln>
              </a:rPr>
              <a:t>Reduced </a:t>
            </a:r>
            <a:r>
              <a:rPr lang="en-US" i="1" dirty="0">
                <a:ln>
                  <a:noFill/>
                </a:ln>
              </a:rPr>
              <a:t>reporting workload for </a:t>
            </a:r>
            <a:r>
              <a:rPr lang="en-US" i="1" dirty="0" smtClean="0">
                <a:ln>
                  <a:noFill/>
                </a:ln>
              </a:rPr>
              <a:t>researchers</a:t>
            </a:r>
          </a:p>
          <a:p>
            <a:pPr marL="744538" lvl="1" indent="-457200">
              <a:spcBef>
                <a:spcPts val="0"/>
              </a:spcBef>
              <a:spcAft>
                <a:spcPts val="600"/>
              </a:spcAft>
              <a:buClr>
                <a:schemeClr val="accent1"/>
              </a:buClr>
            </a:pPr>
            <a:r>
              <a:rPr lang="en-US" i="1" dirty="0">
                <a:ln>
                  <a:noFill/>
                </a:ln>
              </a:rPr>
              <a:t>Automates repository deposition</a:t>
            </a:r>
          </a:p>
          <a:p>
            <a:pPr marL="744538" lvl="1" indent="-457200">
              <a:spcBef>
                <a:spcPts val="0"/>
              </a:spcBef>
              <a:spcAft>
                <a:spcPts val="600"/>
              </a:spcAft>
              <a:buClr>
                <a:schemeClr val="accent1"/>
              </a:buClr>
            </a:pPr>
            <a:r>
              <a:rPr lang="en-US" i="1" dirty="0">
                <a:ln>
                  <a:noFill/>
                </a:ln>
              </a:rPr>
              <a:t>Supports institutional reporting </a:t>
            </a:r>
            <a:endParaRPr lang="en-US" i="1" dirty="0" smtClean="0">
              <a:ln>
                <a:noFill/>
              </a:ln>
            </a:endParaRPr>
          </a:p>
        </p:txBody>
      </p:sp>
      <p:sp>
        <p:nvSpPr>
          <p:cNvPr id="4" name="Slide Number Placeholder 3"/>
          <p:cNvSpPr>
            <a:spLocks noGrp="1"/>
          </p:cNvSpPr>
          <p:nvPr>
            <p:ph type="sldNum" sz="quarter" idx="10"/>
          </p:nvPr>
        </p:nvSpPr>
        <p:spPr>
          <a:xfrm>
            <a:off x="6876320" y="6309400"/>
            <a:ext cx="2133600" cy="365125"/>
          </a:xfrm>
        </p:spPr>
        <p:txBody>
          <a:bodyPr/>
          <a:lstStyle/>
          <a:p>
            <a:pPr algn="r"/>
            <a:fld id="{D686B8CC-193F-4250-BC1F-F7A4E6423114}" type="slidenum">
              <a:rPr lang="en-US" smtClean="0"/>
              <a:pPr algn="r"/>
              <a:t>10</a:t>
            </a:fld>
            <a:endParaRPr lang="en-US"/>
          </a:p>
        </p:txBody>
      </p:sp>
      <p:sp>
        <p:nvSpPr>
          <p:cNvPr id="6" name="Title 1"/>
          <p:cNvSpPr txBox="1">
            <a:spLocks/>
          </p:cNvSpPr>
          <p:nvPr/>
        </p:nvSpPr>
        <p:spPr bwMode="auto">
          <a:xfrm>
            <a:off x="1691600" y="11654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b"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dirty="0" smtClean="0">
                <a:solidFill>
                  <a:srgbClr val="7EB606"/>
                </a:solidFill>
              </a:rPr>
              <a:t>Benefits to the community</a:t>
            </a:r>
            <a:endParaRPr lang="en-US" dirty="0">
              <a:solidFill>
                <a:srgbClr val="7EB606"/>
              </a:solidFill>
            </a:endParaRPr>
          </a:p>
        </p:txBody>
      </p:sp>
    </p:spTree>
    <p:extLst>
      <p:ext uri="{BB962C8B-B14F-4D97-AF65-F5344CB8AC3E}">
        <p14:creationId xmlns:p14="http://schemas.microsoft.com/office/powerpoint/2010/main" val="2970906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71CBF9F-B6C0-8A47-A016-38C8DF6FB6EB}" type="slidenum">
              <a:rPr lang="fr-FR" smtClean="0"/>
              <a:pPr>
                <a:defRPr/>
              </a:pPr>
              <a:t>11</a:t>
            </a:fld>
            <a:endParaRPr lang="fr-FR"/>
          </a:p>
        </p:txBody>
      </p:sp>
      <p:sp>
        <p:nvSpPr>
          <p:cNvPr id="2" name="Content Placeholder 1"/>
          <p:cNvSpPr>
            <a:spLocks noGrp="1"/>
          </p:cNvSpPr>
          <p:nvPr>
            <p:ph sz="half" idx="1"/>
          </p:nvPr>
        </p:nvSpPr>
        <p:spPr>
          <a:xfrm>
            <a:off x="467430" y="1196690"/>
            <a:ext cx="3672510" cy="5112710"/>
          </a:xfrm>
        </p:spPr>
        <p:txBody>
          <a:bodyPr/>
          <a:lstStyle/>
          <a:p>
            <a:r>
              <a:rPr lang="en-US" dirty="0" smtClean="0"/>
              <a:t>Free &amp; fast for researchers</a:t>
            </a:r>
          </a:p>
          <a:p>
            <a:r>
              <a:rPr lang="en-US" dirty="0" smtClean="0"/>
              <a:t>16-digit number expressed as HTTP URI</a:t>
            </a:r>
          </a:p>
          <a:p>
            <a:r>
              <a:rPr lang="en-US" dirty="0" smtClean="0"/>
              <a:t>Compatible with ISO standard</a:t>
            </a:r>
          </a:p>
          <a:p>
            <a:r>
              <a:rPr lang="en-US" dirty="0" smtClean="0"/>
              <a:t>Record holder controls privacy</a:t>
            </a:r>
          </a:p>
          <a:p>
            <a:endParaRPr lang="en-US" dirty="0"/>
          </a:p>
        </p:txBody>
      </p:sp>
      <p:sp>
        <p:nvSpPr>
          <p:cNvPr id="10" name="Shape 158"/>
          <p:cNvSpPr/>
          <p:nvPr/>
        </p:nvSpPr>
        <p:spPr>
          <a:xfrm>
            <a:off x="4427980" y="1124680"/>
            <a:ext cx="3024420" cy="3744520"/>
          </a:xfrm>
          <a:prstGeom prst="rect">
            <a:avLst/>
          </a:prstGeom>
          <a:blipFill>
            <a:blip r:embed="rId2"/>
            <a:stretch>
              <a:fillRect/>
            </a:stretch>
          </a:blipFill>
        </p:spPr>
      </p:sp>
      <p:pic>
        <p:nvPicPr>
          <p:cNvPr id="15" name="Picture 14" descr="Screen Shot 2013-06-26 at 11.31.56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200" y="4653170"/>
            <a:ext cx="2628167" cy="1846311"/>
          </a:xfrm>
          <a:prstGeom prst="rect">
            <a:avLst/>
          </a:prstGeom>
          <a:ln>
            <a:solidFill>
              <a:schemeClr val="tx1"/>
            </a:solidFill>
          </a:ln>
        </p:spPr>
      </p:pic>
      <p:sp>
        <p:nvSpPr>
          <p:cNvPr id="8" name="Oval 7"/>
          <p:cNvSpPr/>
          <p:nvPr/>
        </p:nvSpPr>
        <p:spPr>
          <a:xfrm>
            <a:off x="4283960" y="1484730"/>
            <a:ext cx="2664370" cy="36005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Title 1"/>
          <p:cNvSpPr>
            <a:spLocks noGrp="1"/>
          </p:cNvSpPr>
          <p:nvPr>
            <p:ph type="title"/>
          </p:nvPr>
        </p:nvSpPr>
        <p:spPr>
          <a:xfrm>
            <a:off x="1691600" y="116540"/>
            <a:ext cx="7315200" cy="914400"/>
          </a:xfrm>
        </p:spPr>
        <p:txBody>
          <a:bodyPr/>
          <a:lstStyle/>
          <a:p>
            <a:pPr algn="r"/>
            <a:r>
              <a:rPr lang="en-US" dirty="0" smtClean="0">
                <a:solidFill>
                  <a:srgbClr val="7EB606"/>
                </a:solidFill>
              </a:rPr>
              <a:t>For researchers &amp; scholars</a:t>
            </a:r>
            <a:endParaRPr lang="en-US" dirty="0">
              <a:solidFill>
                <a:srgbClr val="7EB606"/>
              </a:solidFill>
            </a:endParaRPr>
          </a:p>
        </p:txBody>
      </p:sp>
    </p:spTree>
    <p:extLst>
      <p:ext uri="{BB962C8B-B14F-4D97-AF65-F5344CB8AC3E}">
        <p14:creationId xmlns:p14="http://schemas.microsoft.com/office/powerpoint/2010/main" val="3506950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876320" y="6309400"/>
            <a:ext cx="2133600" cy="365125"/>
          </a:xfrm>
        </p:spPr>
        <p:txBody>
          <a:bodyPr/>
          <a:lstStyle/>
          <a:p>
            <a:pPr algn="r"/>
            <a:fld id="{D686B8CC-193F-4250-BC1F-F7A4E6423114}" type="slidenum">
              <a:rPr lang="en-US" smtClean="0"/>
              <a:pPr algn="r"/>
              <a:t>12</a:t>
            </a:fld>
            <a:endParaRPr lang="en-US"/>
          </a:p>
        </p:txBody>
      </p:sp>
      <p:pic>
        <p:nvPicPr>
          <p:cNvPr id="3" name="Picture 2" descr="Michalski_2013-08-12_11-48-22.jpg"/>
          <p:cNvPicPr>
            <a:picLocks noChangeAspect="1"/>
          </p:cNvPicPr>
          <p:nvPr/>
        </p:nvPicPr>
        <p:blipFill rotWithShape="1">
          <a:blip r:embed="rId3">
            <a:extLst>
              <a:ext uri="{28A0092B-C50C-407E-A947-70E740481C1C}">
                <a14:useLocalDpi xmlns:a14="http://schemas.microsoft.com/office/drawing/2010/main" val="0"/>
              </a:ext>
            </a:extLst>
          </a:blip>
          <a:srcRect t="7075" b="7690"/>
          <a:stretch/>
        </p:blipFill>
        <p:spPr>
          <a:xfrm>
            <a:off x="5436120" y="1916790"/>
            <a:ext cx="3363335" cy="4230011"/>
          </a:xfrm>
          <a:prstGeom prst="rect">
            <a:avLst/>
          </a:prstGeom>
        </p:spPr>
      </p:pic>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323410" y="1484730"/>
            <a:ext cx="4824670" cy="4032560"/>
          </a:xfrm>
          <a:prstGeom prst="rect">
            <a:avLst/>
          </a:prstGeom>
          <a:noFill/>
          <a:ln>
            <a:noFill/>
          </a:ln>
        </p:spPr>
      </p:pic>
      <p:sp>
        <p:nvSpPr>
          <p:cNvPr id="5" name="Title 4"/>
          <p:cNvSpPr>
            <a:spLocks noGrp="1"/>
          </p:cNvSpPr>
          <p:nvPr>
            <p:ph type="title"/>
          </p:nvPr>
        </p:nvSpPr>
        <p:spPr/>
        <p:txBody>
          <a:bodyPr/>
          <a:lstStyle/>
          <a:p>
            <a:endParaRPr lang="en-US"/>
          </a:p>
        </p:txBody>
      </p:sp>
      <p:sp>
        <p:nvSpPr>
          <p:cNvPr id="7" name="Title 1"/>
          <p:cNvSpPr txBox="1">
            <a:spLocks/>
          </p:cNvSpPr>
          <p:nvPr/>
        </p:nvSpPr>
        <p:spPr bwMode="auto">
          <a:xfrm>
            <a:off x="1691600" y="11654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b"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dirty="0" smtClean="0">
                <a:solidFill>
                  <a:srgbClr val="7EB606"/>
                </a:solidFill>
              </a:rPr>
              <a:t>Link to your works &amp; IDs</a:t>
            </a:r>
            <a:endParaRPr lang="en-US" dirty="0">
              <a:solidFill>
                <a:srgbClr val="7EB606"/>
              </a:solidFill>
            </a:endParaRPr>
          </a:p>
        </p:txBody>
      </p:sp>
    </p:spTree>
    <p:extLst>
      <p:ext uri="{BB962C8B-B14F-4D97-AF65-F5344CB8AC3E}">
        <p14:creationId xmlns:p14="http://schemas.microsoft.com/office/powerpoint/2010/main" val="28057882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470" y="1196690"/>
            <a:ext cx="7849090" cy="5400750"/>
          </a:xfrm>
        </p:spPr>
        <p:txBody>
          <a:bodyPr/>
          <a:lstStyle/>
          <a:p>
            <a:pPr marL="0" indent="0">
              <a:buNone/>
            </a:pPr>
            <a:r>
              <a:rPr lang="en-US" sz="2800" dirty="0" smtClean="0"/>
              <a:t>ORCID APIs support </a:t>
            </a:r>
            <a:r>
              <a:rPr lang="en-US" sz="2800" dirty="0"/>
              <a:t>system-to-system communication and authentication. </a:t>
            </a:r>
            <a:r>
              <a:rPr lang="en-US" sz="2800" dirty="0" smtClean="0"/>
              <a:t>Through these, organizations can: </a:t>
            </a:r>
            <a:endParaRPr lang="en-US" sz="2800" dirty="0"/>
          </a:p>
          <a:p>
            <a:pPr lvl="1">
              <a:buClr>
                <a:srgbClr val="99FF33"/>
              </a:buClr>
            </a:pPr>
            <a:r>
              <a:rPr lang="en-US" sz="2400" dirty="0" smtClean="0"/>
              <a:t>Get a user’s ORCID iD</a:t>
            </a:r>
          </a:p>
          <a:p>
            <a:pPr lvl="1">
              <a:buClr>
                <a:srgbClr val="99FF33"/>
              </a:buClr>
            </a:pPr>
            <a:r>
              <a:rPr lang="en-US" sz="2400" dirty="0" smtClean="0"/>
              <a:t>Get data from an ORCID record</a:t>
            </a:r>
          </a:p>
          <a:p>
            <a:pPr lvl="1">
              <a:buClr>
                <a:srgbClr val="99FF33"/>
              </a:buClr>
            </a:pPr>
            <a:r>
              <a:rPr lang="en-US" sz="2400" dirty="0" smtClean="0"/>
              <a:t>Let a user import from your system to their ORCID record</a:t>
            </a:r>
          </a:p>
          <a:p>
            <a:pPr lvl="1">
              <a:buClr>
                <a:srgbClr val="99FF33"/>
              </a:buClr>
            </a:pPr>
            <a:r>
              <a:rPr lang="en-US" sz="2400" dirty="0" smtClean="0"/>
              <a:t>Enable the user to display on their ORCID record a link to themself on your system</a:t>
            </a:r>
          </a:p>
          <a:p>
            <a:pPr lvl="1">
              <a:buClr>
                <a:srgbClr val="99FF33"/>
              </a:buClr>
            </a:pPr>
            <a:r>
              <a:rPr lang="en-US" sz="2400" dirty="0" smtClean="0"/>
              <a:t>Create ORCID </a:t>
            </a:r>
            <a:r>
              <a:rPr lang="en-US" sz="2400" dirty="0" err="1" smtClean="0"/>
              <a:t>iDs</a:t>
            </a:r>
            <a:r>
              <a:rPr lang="en-US" sz="2400" dirty="0" smtClean="0"/>
              <a:t> for employees and associates</a:t>
            </a:r>
          </a:p>
          <a:p>
            <a:pPr lvl="1"/>
            <a:endParaRPr lang="en-US" sz="2400" dirty="0"/>
          </a:p>
        </p:txBody>
      </p:sp>
      <p:sp>
        <p:nvSpPr>
          <p:cNvPr id="6" name="Slide Number Placeholder 5"/>
          <p:cNvSpPr>
            <a:spLocks noGrp="1"/>
          </p:cNvSpPr>
          <p:nvPr>
            <p:ph type="sldNum" sz="quarter" idx="12"/>
          </p:nvPr>
        </p:nvSpPr>
        <p:spPr/>
        <p:txBody>
          <a:bodyPr/>
          <a:lstStyle/>
          <a:p>
            <a:pPr>
              <a:defRPr/>
            </a:pPr>
            <a:fld id="{F71CBF9F-B6C0-8A47-A016-38C8DF6FB6EB}" type="slidenum">
              <a:rPr lang="fr-FR" smtClean="0"/>
              <a:pPr>
                <a:defRPr/>
              </a:pPr>
              <a:t>13</a:t>
            </a:fld>
            <a:endParaRPr lang="fr-FR"/>
          </a:p>
        </p:txBody>
      </p:sp>
      <p:sp>
        <p:nvSpPr>
          <p:cNvPr id="5" name="TextBox 4"/>
          <p:cNvSpPr txBox="1"/>
          <p:nvPr/>
        </p:nvSpPr>
        <p:spPr>
          <a:xfrm>
            <a:off x="2051650" y="5877340"/>
            <a:ext cx="5260274" cy="461665"/>
          </a:xfrm>
          <a:prstGeom prst="rect">
            <a:avLst/>
          </a:prstGeom>
          <a:noFill/>
        </p:spPr>
        <p:txBody>
          <a:bodyPr wrap="none" rtlCol="0">
            <a:spAutoFit/>
          </a:bodyPr>
          <a:lstStyle/>
          <a:p>
            <a:r>
              <a:rPr lang="en-US" sz="2400" dirty="0" smtClean="0">
                <a:solidFill>
                  <a:srgbClr val="99FF33"/>
                </a:solidFill>
                <a:latin typeface="+mn-lt"/>
              </a:rPr>
              <a:t>http://orcid.org/organizations/integrators  </a:t>
            </a:r>
            <a:endParaRPr lang="en-US" sz="2400" dirty="0">
              <a:solidFill>
                <a:srgbClr val="99FF33"/>
              </a:solidFill>
              <a:latin typeface="+mn-lt"/>
            </a:endParaRPr>
          </a:p>
        </p:txBody>
      </p:sp>
      <p:sp>
        <p:nvSpPr>
          <p:cNvPr id="8" name="Title 1"/>
          <p:cNvSpPr>
            <a:spLocks noGrp="1"/>
          </p:cNvSpPr>
          <p:nvPr>
            <p:ph type="title"/>
          </p:nvPr>
        </p:nvSpPr>
        <p:spPr>
          <a:xfrm>
            <a:off x="1691600" y="116540"/>
            <a:ext cx="7315200" cy="914400"/>
          </a:xfrm>
        </p:spPr>
        <p:txBody>
          <a:bodyPr>
            <a:normAutofit/>
          </a:bodyPr>
          <a:lstStyle/>
          <a:p>
            <a:pPr algn="r"/>
            <a:r>
              <a:rPr lang="en-US" sz="3200" dirty="0" smtClean="0">
                <a:solidFill>
                  <a:srgbClr val="7EB606"/>
                </a:solidFill>
              </a:rPr>
              <a:t>What can organizations do with ORCID? </a:t>
            </a:r>
            <a:endParaRPr lang="en-US" sz="3200" dirty="0">
              <a:solidFill>
                <a:srgbClr val="7EB606"/>
              </a:solidFill>
            </a:endParaRPr>
          </a:p>
        </p:txBody>
      </p:sp>
    </p:spTree>
    <p:extLst>
      <p:ext uri="{BB962C8B-B14F-4D97-AF65-F5344CB8AC3E}">
        <p14:creationId xmlns:p14="http://schemas.microsoft.com/office/powerpoint/2010/main" val="3225353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Clr>
                <a:schemeClr val="accent5"/>
              </a:buClr>
              <a:buNone/>
            </a:pPr>
            <a:endParaRPr lang="en-US" sz="2800" dirty="0" smtClean="0">
              <a:ln>
                <a:noFill/>
              </a:ln>
            </a:endParaRPr>
          </a:p>
          <a:p>
            <a:endParaRPr lang="en-US" sz="2800" dirty="0">
              <a:ln>
                <a:noFill/>
              </a:ln>
            </a:endParaRPr>
          </a:p>
        </p:txBody>
      </p:sp>
      <p:sp>
        <p:nvSpPr>
          <p:cNvPr id="4" name="Slide Number Placeholder 3"/>
          <p:cNvSpPr>
            <a:spLocks noGrp="1"/>
          </p:cNvSpPr>
          <p:nvPr>
            <p:ph type="sldNum" sz="quarter" idx="12"/>
          </p:nvPr>
        </p:nvSpPr>
        <p:spPr/>
        <p:txBody>
          <a:bodyPr/>
          <a:lstStyle/>
          <a:p>
            <a:fld id="{D686B8CC-193F-4250-BC1F-F7A4E6423114}" type="slidenum">
              <a:rPr lang="en-US" smtClean="0"/>
              <a:pPr/>
              <a:t>14</a:t>
            </a:fld>
            <a:endParaRPr lang="en-US" dirty="0"/>
          </a:p>
        </p:txBody>
      </p:sp>
      <p:sp>
        <p:nvSpPr>
          <p:cNvPr id="11" name="Content Placeholder 10"/>
          <p:cNvSpPr>
            <a:spLocks noGrp="1"/>
          </p:cNvSpPr>
          <p:nvPr>
            <p:ph sz="quarter" idx="4294967295"/>
          </p:nvPr>
        </p:nvSpPr>
        <p:spPr>
          <a:xfrm>
            <a:off x="539440" y="1484730"/>
            <a:ext cx="8425170" cy="4752660"/>
          </a:xfrm>
        </p:spPr>
        <p:txBody>
          <a:bodyPr>
            <a:normAutofit fontScale="92500" lnSpcReduction="10000"/>
          </a:bodyPr>
          <a:lstStyle/>
          <a:p>
            <a:r>
              <a:rPr lang="en-US" dirty="0" smtClean="0"/>
              <a:t>Alfred </a:t>
            </a:r>
            <a:r>
              <a:rPr lang="en-US" dirty="0"/>
              <a:t>P. Sloan Foundation </a:t>
            </a:r>
            <a:r>
              <a:rPr lang="en-US" dirty="0" smtClean="0"/>
              <a:t>grant </a:t>
            </a:r>
            <a:r>
              <a:rPr lang="en-US" dirty="0"/>
              <a:t>to promote development of use cases and integrations at North American research universities/institutes and professional societies</a:t>
            </a:r>
            <a:endParaRPr lang="en-US" dirty="0" smtClean="0"/>
          </a:p>
          <a:p>
            <a:r>
              <a:rPr lang="en-US" dirty="0" smtClean="0"/>
              <a:t>Nine program partners, receiving grants of up to $20,000,</a:t>
            </a:r>
          </a:p>
          <a:p>
            <a:r>
              <a:rPr lang="en-US" dirty="0" smtClean="0"/>
              <a:t>Grantees will demonstrate prototypes at May 21, 2014 Outreach Meeting (Chicago)</a:t>
            </a:r>
          </a:p>
          <a:p>
            <a:r>
              <a:rPr lang="en-US" dirty="0" smtClean="0"/>
              <a:t>Code and resources shared, to support broad adoption &amp; integration</a:t>
            </a:r>
          </a:p>
          <a:p>
            <a:endParaRPr lang="en-US" dirty="0" smtClean="0"/>
          </a:p>
          <a:p>
            <a:pPr marL="0" indent="0">
              <a:buNone/>
            </a:pPr>
            <a:endParaRPr lang="en-US" dirty="0"/>
          </a:p>
          <a:p>
            <a:endParaRPr lang="en-US" dirty="0">
              <a:solidFill>
                <a:srgbClr val="FFFFFF"/>
              </a:solidFill>
            </a:endParaRPr>
          </a:p>
          <a:p>
            <a:endParaRPr lang="en-US" dirty="0"/>
          </a:p>
        </p:txBody>
      </p:sp>
      <p:sp>
        <p:nvSpPr>
          <p:cNvPr id="7" name="Title 1"/>
          <p:cNvSpPr txBox="1">
            <a:spLocks/>
          </p:cNvSpPr>
          <p:nvPr/>
        </p:nvSpPr>
        <p:spPr bwMode="auto">
          <a:xfrm>
            <a:off x="1331550" y="116540"/>
            <a:ext cx="7675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b"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sz="4000" dirty="0" smtClean="0">
                <a:solidFill>
                  <a:srgbClr val="7EB606"/>
                </a:solidFill>
              </a:rPr>
              <a:t>Adoption &amp; Integration Program</a:t>
            </a:r>
            <a:endParaRPr lang="en-US" sz="4000" dirty="0">
              <a:solidFill>
                <a:srgbClr val="7EB606"/>
              </a:solidFill>
            </a:endParaRPr>
          </a:p>
        </p:txBody>
      </p:sp>
    </p:spTree>
    <p:extLst>
      <p:ext uri="{BB962C8B-B14F-4D97-AF65-F5344CB8AC3E}">
        <p14:creationId xmlns:p14="http://schemas.microsoft.com/office/powerpoint/2010/main" val="37393055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580" y="0"/>
            <a:ext cx="7315200" cy="914400"/>
          </a:xfrm>
        </p:spPr>
        <p:txBody>
          <a:bodyPr>
            <a:noAutofit/>
          </a:bodyPr>
          <a:lstStyle/>
          <a:p>
            <a:pPr algn="r"/>
            <a:r>
              <a:rPr lang="en-US" sz="3600" dirty="0" smtClean="0">
                <a:solidFill>
                  <a:srgbClr val="7EB606"/>
                </a:solidFill>
              </a:rPr>
              <a:t>Adoption &amp; Integration Program</a:t>
            </a:r>
            <a:endParaRPr lang="en-US" sz="3600" dirty="0">
              <a:solidFill>
                <a:srgbClr val="7EB606"/>
              </a:solidFill>
            </a:endParaRPr>
          </a:p>
        </p:txBody>
      </p:sp>
      <p:sp>
        <p:nvSpPr>
          <p:cNvPr id="5" name="Content Placeholder 4"/>
          <p:cNvSpPr>
            <a:spLocks noGrp="1"/>
          </p:cNvSpPr>
          <p:nvPr>
            <p:ph idx="1"/>
          </p:nvPr>
        </p:nvSpPr>
        <p:spPr>
          <a:xfrm>
            <a:off x="899490" y="1196690"/>
            <a:ext cx="7417030" cy="5256730"/>
          </a:xfrm>
        </p:spPr>
        <p:txBody>
          <a:bodyPr>
            <a:normAutofit fontScale="62500" lnSpcReduction="20000"/>
          </a:bodyPr>
          <a:lstStyle/>
          <a:p>
            <a:r>
              <a:rPr lang="en-US" dirty="0" smtClean="0"/>
              <a:t>Repositories</a:t>
            </a:r>
          </a:p>
          <a:p>
            <a:pPr lvl="1">
              <a:buClr>
                <a:srgbClr val="99FF33"/>
              </a:buClr>
            </a:pPr>
            <a:r>
              <a:rPr lang="en-US" dirty="0"/>
              <a:t>U Missouri—</a:t>
            </a:r>
            <a:r>
              <a:rPr lang="en-US" dirty="0" err="1"/>
              <a:t>Dspace</a:t>
            </a:r>
            <a:r>
              <a:rPr lang="en-US" dirty="0"/>
              <a:t>/</a:t>
            </a:r>
            <a:r>
              <a:rPr lang="en-US" dirty="0" err="1"/>
              <a:t>MOspace</a:t>
            </a:r>
            <a:r>
              <a:rPr lang="en-US" dirty="0"/>
              <a:t> (w/ @mire) </a:t>
            </a:r>
          </a:p>
          <a:p>
            <a:pPr lvl="1">
              <a:buClr>
                <a:srgbClr val="99FF33"/>
              </a:buClr>
            </a:pPr>
            <a:r>
              <a:rPr lang="en-US" dirty="0"/>
              <a:t>Notre Dame—Hydra Plug-in</a:t>
            </a:r>
          </a:p>
          <a:p>
            <a:pPr lvl="1">
              <a:buClr>
                <a:srgbClr val="99FF33"/>
              </a:buClr>
            </a:pPr>
            <a:r>
              <a:rPr lang="en-US" dirty="0" smtClean="0"/>
              <a:t>Purdue</a:t>
            </a:r>
            <a:r>
              <a:rPr lang="en-US" dirty="0"/>
              <a:t>—</a:t>
            </a:r>
            <a:r>
              <a:rPr lang="en-US" dirty="0" err="1"/>
              <a:t>HUBzero</a:t>
            </a:r>
            <a:r>
              <a:rPr lang="en-US" dirty="0"/>
              <a:t> </a:t>
            </a:r>
          </a:p>
          <a:p>
            <a:pPr lvl="1">
              <a:buClr>
                <a:srgbClr val="99FF33"/>
              </a:buClr>
            </a:pPr>
            <a:r>
              <a:rPr lang="en-US" dirty="0" err="1"/>
              <a:t>Reactome</a:t>
            </a:r>
            <a:r>
              <a:rPr lang="en-US" dirty="0"/>
              <a:t>—integration into international biological pathways knowledge </a:t>
            </a:r>
            <a:r>
              <a:rPr lang="en-US" dirty="0" smtClean="0"/>
              <a:t>center</a:t>
            </a:r>
          </a:p>
          <a:p>
            <a:pPr marL="0" indent="0">
              <a:buNone/>
            </a:pPr>
            <a:endParaRPr lang="en-US" dirty="0" smtClean="0"/>
          </a:p>
          <a:p>
            <a:r>
              <a:rPr lang="en-US" dirty="0" smtClean="0"/>
              <a:t>Professional Societies</a:t>
            </a:r>
          </a:p>
          <a:p>
            <a:pPr lvl="1">
              <a:buClr>
                <a:srgbClr val="99FF33"/>
              </a:buClr>
            </a:pPr>
            <a:r>
              <a:rPr lang="en-US" sz="3200" dirty="0">
                <a:solidFill>
                  <a:srgbClr val="D5EDF4"/>
                </a:solidFill>
              </a:rPr>
              <a:t>SfN—membership </a:t>
            </a:r>
            <a:r>
              <a:rPr lang="en-US" sz="3200" dirty="0" smtClean="0">
                <a:solidFill>
                  <a:srgbClr val="D5EDF4"/>
                </a:solidFill>
              </a:rPr>
              <a:t>management</a:t>
            </a:r>
          </a:p>
          <a:p>
            <a:pPr marL="457200" lvl="1" indent="0">
              <a:buClr>
                <a:srgbClr val="99FF33"/>
              </a:buClr>
              <a:buNone/>
            </a:pPr>
            <a:endParaRPr lang="en-US" dirty="0" smtClean="0"/>
          </a:p>
          <a:p>
            <a:r>
              <a:rPr lang="en-US" dirty="0" smtClean="0"/>
              <a:t>Researcher Information Systems</a:t>
            </a:r>
          </a:p>
          <a:p>
            <a:pPr lvl="1">
              <a:buClr>
                <a:srgbClr val="99FF33"/>
              </a:buClr>
            </a:pPr>
            <a:r>
              <a:rPr lang="en-US" sz="2700" dirty="0">
                <a:solidFill>
                  <a:srgbClr val="D5EDF4"/>
                </a:solidFill>
              </a:rPr>
              <a:t>Boston University—</a:t>
            </a:r>
            <a:r>
              <a:rPr lang="en-US" sz="2700" dirty="0" smtClean="0">
                <a:solidFill>
                  <a:srgbClr val="D5EDF4"/>
                </a:solidFill>
              </a:rPr>
              <a:t>Profiles</a:t>
            </a:r>
          </a:p>
          <a:p>
            <a:pPr lvl="1">
              <a:buClr>
                <a:srgbClr val="99FF33"/>
              </a:buClr>
            </a:pPr>
            <a:r>
              <a:rPr lang="en-US" sz="2700" dirty="0">
                <a:solidFill>
                  <a:srgbClr val="D5EDF4"/>
                </a:solidFill>
              </a:rPr>
              <a:t>Cornell—VIVO</a:t>
            </a:r>
          </a:p>
          <a:p>
            <a:pPr marL="0" indent="0">
              <a:buNone/>
            </a:pPr>
            <a:endParaRPr lang="en-US" dirty="0" smtClean="0"/>
          </a:p>
          <a:p>
            <a:r>
              <a:rPr lang="en-US" dirty="0" smtClean="0"/>
              <a:t>Multi-facet integrations</a:t>
            </a:r>
            <a:endParaRPr lang="en-US" dirty="0"/>
          </a:p>
          <a:p>
            <a:pPr lvl="1">
              <a:buClr>
                <a:srgbClr val="99FF33"/>
              </a:buClr>
            </a:pPr>
            <a:r>
              <a:rPr lang="en-US" dirty="0" smtClean="0"/>
              <a:t>Texas </a:t>
            </a:r>
            <a:r>
              <a:rPr lang="en-US" dirty="0"/>
              <a:t>A&amp;M</a:t>
            </a:r>
            <a:r>
              <a:rPr lang="en-US" dirty="0" smtClean="0"/>
              <a:t>—Vireo </a:t>
            </a:r>
            <a:r>
              <a:rPr lang="en-US" dirty="0"/>
              <a:t>ETD workflow</a:t>
            </a:r>
          </a:p>
          <a:p>
            <a:pPr lvl="1">
              <a:buClr>
                <a:srgbClr val="99FF33"/>
              </a:buClr>
            </a:pPr>
            <a:r>
              <a:rPr lang="en-US" dirty="0"/>
              <a:t>U Colorado</a:t>
            </a:r>
            <a:r>
              <a:rPr lang="en-US" dirty="0" smtClean="0"/>
              <a:t>—FIS </a:t>
            </a:r>
            <a:endParaRPr lang="en-US" dirty="0"/>
          </a:p>
          <a:p>
            <a:endParaRPr lang="en-US" dirty="0"/>
          </a:p>
        </p:txBody>
      </p:sp>
      <p:sp>
        <p:nvSpPr>
          <p:cNvPr id="4" name="Slide Number Placeholder 3"/>
          <p:cNvSpPr>
            <a:spLocks noGrp="1"/>
          </p:cNvSpPr>
          <p:nvPr>
            <p:ph type="sldNum" sz="quarter" idx="12"/>
          </p:nvPr>
        </p:nvSpPr>
        <p:spPr/>
        <p:txBody>
          <a:bodyPr/>
          <a:lstStyle/>
          <a:p>
            <a:pPr algn="r"/>
            <a:fld id="{D686B8CC-193F-4250-BC1F-F7A4E6423114}" type="slidenum">
              <a:rPr lang="en-US" smtClean="0"/>
              <a:pPr algn="r"/>
              <a:t>15</a:t>
            </a:fld>
            <a:endParaRPr lang="en-US"/>
          </a:p>
        </p:txBody>
      </p:sp>
    </p:spTree>
    <p:extLst>
      <p:ext uri="{BB962C8B-B14F-4D97-AF65-F5344CB8AC3E}">
        <p14:creationId xmlns:p14="http://schemas.microsoft.com/office/powerpoint/2010/main" val="534100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71500" y="2204830"/>
            <a:ext cx="7315200" cy="914400"/>
          </a:xfrm>
        </p:spPr>
        <p:txBody>
          <a:bodyPr/>
          <a:lstStyle/>
          <a:p>
            <a:r>
              <a:rPr lang="en-US" dirty="0" smtClean="0">
                <a:solidFill>
                  <a:srgbClr val="89A93E"/>
                </a:solidFill>
              </a:rPr>
              <a:t>More use cases. . . </a:t>
            </a:r>
            <a:endParaRPr lang="en-US" dirty="0">
              <a:solidFill>
                <a:srgbClr val="89A93E"/>
              </a:solidFill>
            </a:endParaRPr>
          </a:p>
        </p:txBody>
      </p:sp>
      <p:sp>
        <p:nvSpPr>
          <p:cNvPr id="7" name="Date Placeholder 6"/>
          <p:cNvSpPr>
            <a:spLocks noGrp="1"/>
          </p:cNvSpPr>
          <p:nvPr>
            <p:ph type="dt" sz="half" idx="10"/>
          </p:nvPr>
        </p:nvSpPr>
        <p:spPr/>
        <p:txBody>
          <a:bodyPr/>
          <a:lstStyle/>
          <a:p>
            <a:pPr>
              <a:defRPr/>
            </a:pPr>
            <a:fld id="{2771E657-C25C-D04D-8DB6-F36E92B6715D}" type="datetime3">
              <a:rPr lang="en-US" smtClean="0"/>
              <a:t>26 November 2013</a:t>
            </a:fld>
            <a:endParaRPr lang="fr-FR"/>
          </a:p>
        </p:txBody>
      </p:sp>
      <p:sp>
        <p:nvSpPr>
          <p:cNvPr id="8" name="Footer Placeholder 7"/>
          <p:cNvSpPr>
            <a:spLocks noGrp="1"/>
          </p:cNvSpPr>
          <p:nvPr>
            <p:ph type="ftr" sz="quarter" idx="11"/>
          </p:nvPr>
        </p:nvSpPr>
        <p:spPr/>
        <p:txBody>
          <a:bodyPr/>
          <a:lstStyle/>
          <a:p>
            <a:pPr>
              <a:defRPr/>
            </a:pPr>
            <a:r>
              <a:rPr lang="fr-FR" i="1" smtClean="0">
                <a:solidFill>
                  <a:schemeClr val="bg2"/>
                </a:solidFill>
                <a:latin typeface="Gill Sans"/>
                <a:cs typeface="Gill Sans"/>
              </a:rPr>
              <a:t>orcid</a:t>
            </a:r>
            <a:r>
              <a:rPr lang="fr-FR" i="1" smtClean="0">
                <a:latin typeface="Gill Sans"/>
                <a:cs typeface="Gill Sans"/>
              </a:rPr>
              <a:t>.</a:t>
            </a:r>
            <a:r>
              <a:rPr lang="fr-FR" i="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9" name="Slide Number Placeholder 8"/>
          <p:cNvSpPr>
            <a:spLocks noGrp="1"/>
          </p:cNvSpPr>
          <p:nvPr>
            <p:ph type="sldNum" sz="quarter" idx="12"/>
          </p:nvPr>
        </p:nvSpPr>
        <p:spPr/>
        <p:txBody>
          <a:bodyPr/>
          <a:lstStyle/>
          <a:p>
            <a:pPr>
              <a:defRPr/>
            </a:pPr>
            <a:fld id="{626BA2F4-0943-644E-9329-59FA3C3FB55E}" type="slidenum">
              <a:rPr lang="fr-FR" smtClean="0"/>
              <a:pPr>
                <a:defRPr/>
              </a:pPr>
              <a:t>16</a:t>
            </a:fld>
            <a:endParaRPr lang="fr-FR"/>
          </a:p>
        </p:txBody>
      </p:sp>
    </p:spTree>
    <p:extLst>
      <p:ext uri="{BB962C8B-B14F-4D97-AF65-F5344CB8AC3E}">
        <p14:creationId xmlns:p14="http://schemas.microsoft.com/office/powerpoint/2010/main" val="751918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46600" y="3416300"/>
            <a:ext cx="38100" cy="25400"/>
          </a:xfrm>
          <a:prstGeom prst="rect">
            <a:avLst/>
          </a:prstGeom>
        </p:spPr>
      </p:pic>
      <p:pic>
        <p:nvPicPr>
          <p:cNvPr id="4" name="Picture 3"/>
          <p:cNvPicPr>
            <a:picLocks noChangeAspect="1"/>
          </p:cNvPicPr>
          <p:nvPr/>
        </p:nvPicPr>
        <p:blipFill>
          <a:blip r:embed="rId2"/>
          <a:stretch>
            <a:fillRect/>
          </a:stretch>
        </p:blipFill>
        <p:spPr>
          <a:xfrm>
            <a:off x="4546600" y="3416300"/>
            <a:ext cx="38100" cy="25400"/>
          </a:xfrm>
          <a:prstGeom prst="rect">
            <a:avLst/>
          </a:prstGeom>
        </p:spPr>
      </p:pic>
      <p:pic>
        <p:nvPicPr>
          <p:cNvPr id="5" name="Picture 4"/>
          <p:cNvPicPr>
            <a:picLocks noChangeAspect="1"/>
          </p:cNvPicPr>
          <p:nvPr/>
        </p:nvPicPr>
        <p:blipFill>
          <a:blip r:embed="rId3"/>
          <a:stretch>
            <a:fillRect/>
          </a:stretch>
        </p:blipFill>
        <p:spPr>
          <a:xfrm>
            <a:off x="5139266" y="1268700"/>
            <a:ext cx="2736380" cy="3163413"/>
          </a:xfrm>
          <a:prstGeom prst="rect">
            <a:avLst/>
          </a:prstGeom>
        </p:spPr>
      </p:pic>
      <p:sp>
        <p:nvSpPr>
          <p:cNvPr id="6145" name="Rectangle 2"/>
          <p:cNvSpPr>
            <a:spLocks noGrp="1" noChangeArrowheads="1"/>
          </p:cNvSpPr>
          <p:nvPr>
            <p:ph type="title"/>
          </p:nvPr>
        </p:nvSpPr>
        <p:spPr>
          <a:xfrm>
            <a:off x="467430" y="4581160"/>
            <a:ext cx="4104570" cy="1368190"/>
          </a:xfrm>
          <a:noFill/>
          <a:ln>
            <a:noFill/>
          </a:ln>
          <a:effectLst>
            <a:outerShdw blurRad="50800" dist="38100" algn="l" rotWithShape="0">
              <a:prstClr val="black">
                <a:alpha val="40000"/>
              </a:prstClr>
            </a:outerShdw>
          </a:effectLst>
        </p:spPr>
        <p:txBody>
          <a:bodyPr anchor="ctr"/>
          <a:lstStyle/>
          <a:p>
            <a:pPr>
              <a:lnSpc>
                <a:spcPct val="100000"/>
              </a:lnSpc>
            </a:pPr>
            <a:r>
              <a:rPr lang="en-US" sz="1800" dirty="0" smtClean="0">
                <a:solidFill>
                  <a:srgbClr val="FFFFFF"/>
                </a:solidFill>
              </a:rPr>
              <a:t> 1. Click on ORCID link on </a:t>
            </a:r>
            <a:r>
              <a:rPr lang="en-US" sz="1800" dirty="0" err="1" smtClean="0">
                <a:solidFill>
                  <a:srgbClr val="FFFFFF"/>
                </a:solidFill>
              </a:rPr>
              <a:t>Nature.com</a:t>
            </a:r>
            <a:r>
              <a:rPr lang="en-US" sz="1800" dirty="0">
                <a:solidFill>
                  <a:srgbClr val="FFFFFF"/>
                </a:solidFill>
              </a:rPr>
              <a:t/>
            </a:r>
            <a:br>
              <a:rPr lang="en-US" sz="1800" dirty="0">
                <a:solidFill>
                  <a:srgbClr val="FFFFFF"/>
                </a:solidFill>
              </a:rPr>
            </a:br>
            <a:r>
              <a:rPr lang="en-US" sz="1800" dirty="0" smtClean="0">
                <a:solidFill>
                  <a:srgbClr val="FFFFFF"/>
                </a:solidFill>
              </a:rPr>
              <a:t> 2. Redirected to register </a:t>
            </a:r>
            <a:r>
              <a:rPr lang="en-US" sz="1800" dirty="0">
                <a:solidFill>
                  <a:srgbClr val="FFFFFF"/>
                </a:solidFill>
              </a:rPr>
              <a:t>on ORCID</a:t>
            </a:r>
            <a:br>
              <a:rPr lang="en-US" sz="1800" dirty="0">
                <a:solidFill>
                  <a:srgbClr val="FFFFFF"/>
                </a:solidFill>
              </a:rPr>
            </a:br>
            <a:r>
              <a:rPr lang="en-US" sz="1800" dirty="0" smtClean="0">
                <a:solidFill>
                  <a:srgbClr val="FFFFFF"/>
                </a:solidFill>
              </a:rPr>
              <a:t> 3. User authorizes data transfer</a:t>
            </a:r>
            <a:br>
              <a:rPr lang="en-US" sz="1800" dirty="0" smtClean="0">
                <a:solidFill>
                  <a:srgbClr val="FFFFFF"/>
                </a:solidFill>
              </a:rPr>
            </a:br>
            <a:r>
              <a:rPr lang="en-US" sz="1800" dirty="0" smtClean="0">
                <a:solidFill>
                  <a:srgbClr val="FFFFFF"/>
                </a:solidFill>
              </a:rPr>
              <a:t> 4. ORCID </a:t>
            </a:r>
            <a:r>
              <a:rPr lang="en-US" sz="1800" dirty="0" err="1" smtClean="0">
                <a:solidFill>
                  <a:srgbClr val="FFFFFF"/>
                </a:solidFill>
              </a:rPr>
              <a:t>iD</a:t>
            </a:r>
            <a:r>
              <a:rPr lang="en-US" sz="1800" dirty="0" smtClean="0">
                <a:solidFill>
                  <a:srgbClr val="FFFFFF"/>
                </a:solidFill>
              </a:rPr>
              <a:t> is stored in Nature database</a:t>
            </a:r>
            <a:endParaRPr lang="en-US" sz="1800" dirty="0">
              <a:solidFill>
                <a:srgbClr val="FFFFFF"/>
              </a:solidFill>
            </a:endParaRPr>
          </a:p>
        </p:txBody>
      </p:sp>
      <p:pic>
        <p:nvPicPr>
          <p:cNvPr id="8" name="Picture 4" descr="Regi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5" y="1196690"/>
            <a:ext cx="4630975" cy="3096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nfo text"/>
          <p:cNvPicPr>
            <a:picLocks noChangeAspect="1" noChangeArrowheads="1"/>
          </p:cNvPicPr>
          <p:nvPr/>
        </p:nvPicPr>
        <p:blipFill rotWithShape="1">
          <a:blip r:embed="rId5">
            <a:extLst>
              <a:ext uri="{28A0092B-C50C-407E-A947-70E740481C1C}">
                <a14:useLocalDpi xmlns:a14="http://schemas.microsoft.com/office/drawing/2010/main" val="0"/>
              </a:ext>
            </a:extLst>
          </a:blip>
          <a:srcRect l="1884" r="2000" b="12749"/>
          <a:stretch/>
        </p:blipFill>
        <p:spPr bwMode="auto">
          <a:xfrm>
            <a:off x="2051650" y="1988800"/>
            <a:ext cx="3312460" cy="7914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Authorize"/>
          <p:cNvPicPr>
            <a:picLocks noChangeAspect="1" noChangeArrowheads="1"/>
          </p:cNvPicPr>
          <p:nvPr/>
        </p:nvPicPr>
        <p:blipFill rotWithShape="1">
          <a:blip r:embed="rId6">
            <a:extLst>
              <a:ext uri="{28A0092B-C50C-407E-A947-70E740481C1C}">
                <a14:useLocalDpi xmlns:a14="http://schemas.microsoft.com/office/drawing/2010/main" val="0"/>
              </a:ext>
            </a:extLst>
          </a:blip>
          <a:srcRect l="827" t="776" r="1265" b="24690"/>
          <a:stretch/>
        </p:blipFill>
        <p:spPr bwMode="auto">
          <a:xfrm>
            <a:off x="5139266" y="4491993"/>
            <a:ext cx="2957445" cy="1224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My Account ORCID attached"/>
          <p:cNvPicPr>
            <a:picLocks noChangeAspect="1" noChangeArrowheads="1"/>
          </p:cNvPicPr>
          <p:nvPr/>
        </p:nvPicPr>
        <p:blipFill rotWithShape="1">
          <a:blip r:embed="rId7">
            <a:extLst>
              <a:ext uri="{28A0092B-C50C-407E-A947-70E740481C1C}">
                <a14:useLocalDpi xmlns:a14="http://schemas.microsoft.com/office/drawing/2010/main" val="0"/>
              </a:ext>
            </a:extLst>
          </a:blip>
          <a:srcRect l="2308" r="45602"/>
          <a:stretch/>
        </p:blipFill>
        <p:spPr bwMode="auto">
          <a:xfrm>
            <a:off x="5139266" y="5776044"/>
            <a:ext cx="1903235" cy="965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7630" y="2348850"/>
            <a:ext cx="360050" cy="369332"/>
          </a:xfrm>
          <a:prstGeom prst="rect">
            <a:avLst/>
          </a:prstGeom>
          <a:noFill/>
        </p:spPr>
        <p:txBody>
          <a:bodyPr wrap="square" rtlCol="0">
            <a:spAutoFit/>
          </a:bodyPr>
          <a:lstStyle/>
          <a:p>
            <a:r>
              <a:rPr lang="en-US" b="1" dirty="0" smtClean="0">
                <a:latin typeface="Gill Sans MT"/>
                <a:cs typeface="Gill Sans MT"/>
              </a:rPr>
              <a:t>1</a:t>
            </a:r>
            <a:endParaRPr lang="en-US" b="1" dirty="0">
              <a:latin typeface="Gill Sans MT"/>
              <a:cs typeface="Gill Sans MT"/>
            </a:endParaRPr>
          </a:p>
        </p:txBody>
      </p:sp>
      <p:sp>
        <p:nvSpPr>
          <p:cNvPr id="14" name="TextBox 13"/>
          <p:cNvSpPr txBox="1"/>
          <p:nvPr/>
        </p:nvSpPr>
        <p:spPr>
          <a:xfrm>
            <a:off x="7236370" y="1916790"/>
            <a:ext cx="360050" cy="369332"/>
          </a:xfrm>
          <a:prstGeom prst="rect">
            <a:avLst/>
          </a:prstGeom>
          <a:noFill/>
        </p:spPr>
        <p:txBody>
          <a:bodyPr wrap="square" rtlCol="0">
            <a:spAutoFit/>
          </a:bodyPr>
          <a:lstStyle/>
          <a:p>
            <a:r>
              <a:rPr lang="en-US" b="1" dirty="0">
                <a:latin typeface="Gill Sans MT"/>
                <a:cs typeface="Gill Sans MT"/>
              </a:rPr>
              <a:t>2</a:t>
            </a:r>
          </a:p>
        </p:txBody>
      </p:sp>
      <p:sp>
        <p:nvSpPr>
          <p:cNvPr id="15" name="TextBox 14"/>
          <p:cNvSpPr txBox="1"/>
          <p:nvPr/>
        </p:nvSpPr>
        <p:spPr>
          <a:xfrm>
            <a:off x="5724160" y="5301260"/>
            <a:ext cx="360050" cy="369332"/>
          </a:xfrm>
          <a:prstGeom prst="rect">
            <a:avLst/>
          </a:prstGeom>
          <a:noFill/>
        </p:spPr>
        <p:txBody>
          <a:bodyPr wrap="square" rtlCol="0">
            <a:spAutoFit/>
          </a:bodyPr>
          <a:lstStyle/>
          <a:p>
            <a:r>
              <a:rPr lang="en-US" b="1" dirty="0" smtClean="0">
                <a:latin typeface="Gill Sans MT"/>
                <a:cs typeface="Gill Sans MT"/>
              </a:rPr>
              <a:t>3</a:t>
            </a:r>
            <a:endParaRPr lang="en-US" b="1" dirty="0">
              <a:latin typeface="Gill Sans MT"/>
              <a:cs typeface="Gill Sans MT"/>
            </a:endParaRPr>
          </a:p>
        </p:txBody>
      </p:sp>
      <p:sp>
        <p:nvSpPr>
          <p:cNvPr id="16" name="TextBox 15"/>
          <p:cNvSpPr txBox="1"/>
          <p:nvPr/>
        </p:nvSpPr>
        <p:spPr>
          <a:xfrm>
            <a:off x="6588280" y="5805330"/>
            <a:ext cx="360050" cy="369332"/>
          </a:xfrm>
          <a:prstGeom prst="rect">
            <a:avLst/>
          </a:prstGeom>
          <a:noFill/>
        </p:spPr>
        <p:txBody>
          <a:bodyPr wrap="square" rtlCol="0">
            <a:spAutoFit/>
          </a:bodyPr>
          <a:lstStyle/>
          <a:p>
            <a:r>
              <a:rPr lang="en-US" b="1" dirty="0" smtClean="0">
                <a:latin typeface="Gill Sans MT"/>
                <a:cs typeface="Gill Sans MT"/>
              </a:rPr>
              <a:t>4</a:t>
            </a:r>
            <a:endParaRPr lang="en-US" b="1" dirty="0">
              <a:latin typeface="Gill Sans MT"/>
              <a:cs typeface="Gill Sans MT"/>
            </a:endParaRPr>
          </a:p>
        </p:txBody>
      </p:sp>
      <p:sp>
        <p:nvSpPr>
          <p:cNvPr id="18" name="Slide Number Placeholder 5"/>
          <p:cNvSpPr>
            <a:spLocks noGrp="1"/>
          </p:cNvSpPr>
          <p:nvPr>
            <p:ph type="sldNum" sz="quarter" idx="12"/>
          </p:nvPr>
        </p:nvSpPr>
        <p:spPr>
          <a:xfrm>
            <a:off x="6876320" y="6356351"/>
            <a:ext cx="2133600" cy="365125"/>
          </a:xfrm>
        </p:spPr>
        <p:txBody>
          <a:bodyPr/>
          <a:lstStyle/>
          <a:p>
            <a:pPr>
              <a:defRPr/>
            </a:pPr>
            <a:fld id="{F71CBF9F-B6C0-8A47-A016-38C8DF6FB6EB}" type="slidenum">
              <a:rPr lang="fr-FR" smtClean="0"/>
              <a:pPr>
                <a:defRPr/>
              </a:pPr>
              <a:t>17</a:t>
            </a:fld>
            <a:endParaRPr lang="fr-FR"/>
          </a:p>
        </p:txBody>
      </p:sp>
      <p:sp>
        <p:nvSpPr>
          <p:cNvPr id="17" name="Oval 16"/>
          <p:cNvSpPr/>
          <p:nvPr/>
        </p:nvSpPr>
        <p:spPr>
          <a:xfrm>
            <a:off x="35370" y="2492870"/>
            <a:ext cx="2051650" cy="36005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Oval 18"/>
          <p:cNvSpPr/>
          <p:nvPr/>
        </p:nvSpPr>
        <p:spPr>
          <a:xfrm>
            <a:off x="5724160" y="6165380"/>
            <a:ext cx="1656230" cy="288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Title 1"/>
          <p:cNvSpPr txBox="1">
            <a:spLocks/>
          </p:cNvSpPr>
          <p:nvPr/>
        </p:nvSpPr>
        <p:spPr bwMode="auto">
          <a:xfrm>
            <a:off x="1691600" y="11654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b"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sz="4000" dirty="0" smtClean="0">
                <a:solidFill>
                  <a:srgbClr val="7EB606"/>
                </a:solidFill>
              </a:rPr>
              <a:t>Manuscript submission workflow</a:t>
            </a:r>
            <a:endParaRPr lang="en-US" sz="4000" dirty="0">
              <a:solidFill>
                <a:srgbClr val="7EB606"/>
              </a:solidFill>
            </a:endParaRPr>
          </a:p>
        </p:txBody>
      </p:sp>
    </p:spTree>
    <p:extLst>
      <p:ext uri="{BB962C8B-B14F-4D97-AF65-F5344CB8AC3E}">
        <p14:creationId xmlns:p14="http://schemas.microsoft.com/office/powerpoint/2010/main" val="2472026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8660" y="1340710"/>
            <a:ext cx="3672510" cy="2808390"/>
          </a:xfrm>
        </p:spPr>
        <p:txBody>
          <a:bodyPr/>
          <a:lstStyle/>
          <a:p>
            <a:pPr marL="0" indent="0">
              <a:buNone/>
            </a:pPr>
            <a:r>
              <a:rPr lang="en-US" sz="2000" i="1" dirty="0" smtClean="0">
                <a:solidFill>
                  <a:srgbClr val="7EB606"/>
                </a:solidFill>
              </a:rPr>
              <a:t>“</a:t>
            </a:r>
            <a:r>
              <a:rPr lang="en-US" sz="2000" i="1" dirty="0" smtClean="0">
                <a:ln>
                  <a:noFill/>
                </a:ln>
                <a:solidFill>
                  <a:srgbClr val="7EB606"/>
                </a:solidFill>
              </a:rPr>
              <a:t>Nature </a:t>
            </a:r>
            <a:r>
              <a:rPr lang="en-US" sz="2000" i="1" dirty="0">
                <a:ln>
                  <a:noFill/>
                </a:ln>
                <a:solidFill>
                  <a:srgbClr val="7EB606"/>
                </a:solidFill>
              </a:rPr>
              <a:t>journals authors can link their ORCID to their account in our manuscript submission and tracking system, and </a:t>
            </a:r>
            <a:r>
              <a:rPr lang="en-US" sz="2000" i="1" dirty="0" smtClean="0">
                <a:ln>
                  <a:noFill/>
                </a:ln>
                <a:solidFill>
                  <a:srgbClr val="7EB606"/>
                </a:solidFill>
              </a:rPr>
              <a:t>we[are now] publishing </a:t>
            </a:r>
            <a:r>
              <a:rPr lang="en-US" sz="2000" i="1" dirty="0">
                <a:ln>
                  <a:noFill/>
                </a:ln>
                <a:solidFill>
                  <a:srgbClr val="7EB606"/>
                </a:solidFill>
              </a:rPr>
              <a:t>authors’ ORCIDs in papers</a:t>
            </a:r>
            <a:r>
              <a:rPr lang="en-US" sz="2000" i="1" dirty="0" smtClean="0">
                <a:ln>
                  <a:noFill/>
                </a:ln>
                <a:solidFill>
                  <a:srgbClr val="7EB606"/>
                </a:solidFill>
              </a:rPr>
              <a:t>.”</a:t>
            </a:r>
            <a:endParaRPr lang="en-US" sz="2000" i="1" dirty="0">
              <a:ln>
                <a:noFill/>
              </a:ln>
              <a:solidFill>
                <a:srgbClr val="7EB606"/>
              </a:solidFill>
            </a:endParaRPr>
          </a:p>
        </p:txBody>
      </p:sp>
      <p:pic>
        <p:nvPicPr>
          <p:cNvPr id="5" name="Picture 4" descr="Nature OpEd_2013-01-07_13-26-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 y="1268700"/>
            <a:ext cx="5080787" cy="2798115"/>
          </a:xfrm>
          <a:prstGeom prst="rect">
            <a:avLst/>
          </a:prstGeom>
        </p:spPr>
      </p:pic>
      <p:sp>
        <p:nvSpPr>
          <p:cNvPr id="2" name="TextBox 1"/>
          <p:cNvSpPr txBox="1"/>
          <p:nvPr/>
        </p:nvSpPr>
        <p:spPr>
          <a:xfrm>
            <a:off x="251400" y="4758303"/>
            <a:ext cx="4320600" cy="830997"/>
          </a:xfrm>
          <a:prstGeom prst="rect">
            <a:avLst/>
          </a:prstGeom>
          <a:noFill/>
        </p:spPr>
        <p:txBody>
          <a:bodyPr wrap="square" rtlCol="0">
            <a:spAutoFit/>
          </a:bodyPr>
          <a:lstStyle/>
          <a:p>
            <a:r>
              <a:rPr lang="en-US" sz="2400" dirty="0" smtClean="0">
                <a:solidFill>
                  <a:srgbClr val="FFFFFF"/>
                </a:solidFill>
                <a:latin typeface="+mn-lt"/>
              </a:rPr>
              <a:t>ORCID </a:t>
            </a:r>
            <a:r>
              <a:rPr lang="en-US" sz="2400" dirty="0" err="1" smtClean="0">
                <a:solidFill>
                  <a:srgbClr val="FFFFFF"/>
                </a:solidFill>
                <a:latin typeface="+mn-lt"/>
              </a:rPr>
              <a:t>iDs</a:t>
            </a:r>
            <a:r>
              <a:rPr lang="en-US" sz="2400" dirty="0">
                <a:solidFill>
                  <a:srgbClr val="FFFFFF"/>
                </a:solidFill>
                <a:latin typeface="+mn-lt"/>
              </a:rPr>
              <a:t> </a:t>
            </a:r>
            <a:r>
              <a:rPr lang="en-US" sz="2400" dirty="0" smtClean="0">
                <a:solidFill>
                  <a:srgbClr val="FFFFFF"/>
                </a:solidFill>
                <a:latin typeface="+mn-lt"/>
              </a:rPr>
              <a:t>are being received by </a:t>
            </a:r>
            <a:r>
              <a:rPr lang="en-US" sz="2400" dirty="0" err="1" smtClean="0">
                <a:solidFill>
                  <a:srgbClr val="FFFFFF"/>
                </a:solidFill>
                <a:latin typeface="+mn-lt"/>
              </a:rPr>
              <a:t>CrossRef</a:t>
            </a:r>
            <a:r>
              <a:rPr lang="en-US" sz="2400" dirty="0" smtClean="0">
                <a:solidFill>
                  <a:srgbClr val="FFFFFF"/>
                </a:solidFill>
                <a:latin typeface="+mn-lt"/>
              </a:rPr>
              <a:t> and PubMed</a:t>
            </a:r>
            <a:endParaRPr lang="en-US" sz="2400" dirty="0">
              <a:solidFill>
                <a:srgbClr val="FFFFFF"/>
              </a:solidFill>
              <a:latin typeface="+mn-lt"/>
            </a:endParaRPr>
          </a:p>
        </p:txBody>
      </p:sp>
      <p:sp>
        <p:nvSpPr>
          <p:cNvPr id="7" name="TextBox 6"/>
          <p:cNvSpPr txBox="1"/>
          <p:nvPr/>
        </p:nvSpPr>
        <p:spPr>
          <a:xfrm>
            <a:off x="611450" y="5661310"/>
            <a:ext cx="8120734" cy="1077218"/>
          </a:xfrm>
          <a:prstGeom prst="rect">
            <a:avLst/>
          </a:prstGeom>
          <a:noFill/>
        </p:spPr>
        <p:txBody>
          <a:bodyPr wrap="square" rtlCol="0">
            <a:spAutoFit/>
          </a:bodyPr>
          <a:lstStyle/>
          <a:p>
            <a:r>
              <a:rPr lang="en-US" sz="1600" dirty="0" smtClean="0">
                <a:solidFill>
                  <a:srgbClr val="FFFFFF"/>
                </a:solidFill>
                <a:latin typeface="+mn-lt"/>
              </a:rPr>
              <a:t>Diehl </a:t>
            </a:r>
            <a:r>
              <a:rPr lang="en-US" sz="1600" dirty="0">
                <a:solidFill>
                  <a:srgbClr val="FFFFFF"/>
                </a:solidFill>
                <a:latin typeface="+mn-lt"/>
              </a:rPr>
              <a:t>LA, Souza RM, </a:t>
            </a:r>
            <a:r>
              <a:rPr lang="en-US" sz="1600" dirty="0" err="1">
                <a:solidFill>
                  <a:srgbClr val="FFFFFF"/>
                </a:solidFill>
                <a:latin typeface="+mn-lt"/>
              </a:rPr>
              <a:t>Alves</a:t>
            </a:r>
            <a:r>
              <a:rPr lang="en-US" sz="1600" dirty="0">
                <a:solidFill>
                  <a:srgbClr val="FFFFFF"/>
                </a:solidFill>
                <a:latin typeface="+mn-lt"/>
              </a:rPr>
              <a:t> JB, </a:t>
            </a:r>
            <a:r>
              <a:rPr lang="en-US" sz="1600" dirty="0" err="1">
                <a:solidFill>
                  <a:srgbClr val="FFFFFF"/>
                </a:solidFill>
                <a:latin typeface="+mn-lt"/>
              </a:rPr>
              <a:t>Gordan</a:t>
            </a:r>
            <a:r>
              <a:rPr lang="en-US" sz="1600" dirty="0">
                <a:solidFill>
                  <a:srgbClr val="FFFFFF"/>
                </a:solidFill>
                <a:latin typeface="+mn-lt"/>
              </a:rPr>
              <a:t> PA, </a:t>
            </a:r>
            <a:r>
              <a:rPr lang="en-US" sz="1600" dirty="0" err="1">
                <a:solidFill>
                  <a:srgbClr val="FFFFFF"/>
                </a:solidFill>
                <a:latin typeface="+mn-lt"/>
              </a:rPr>
              <a:t>Esteves</a:t>
            </a:r>
            <a:r>
              <a:rPr lang="en-US" sz="1600" dirty="0">
                <a:solidFill>
                  <a:srgbClr val="FFFFFF"/>
                </a:solidFill>
                <a:latin typeface="+mn-lt"/>
              </a:rPr>
              <a:t> RZ, Jorge ML, Coelho </a:t>
            </a:r>
            <a:r>
              <a:rPr lang="en-US" sz="1600" dirty="0" smtClean="0">
                <a:solidFill>
                  <a:srgbClr val="FFFFFF"/>
                </a:solidFill>
                <a:latin typeface="+mn-lt"/>
              </a:rPr>
              <a:t>IC. </a:t>
            </a:r>
            <a:r>
              <a:rPr lang="en-US" sz="1600" dirty="0" err="1" smtClean="0">
                <a:solidFill>
                  <a:srgbClr val="FFFFFF"/>
                </a:solidFill>
                <a:latin typeface="+mn-lt"/>
              </a:rPr>
              <a:t>InsuOnline</a:t>
            </a:r>
            <a:r>
              <a:rPr lang="en-US" sz="1600" dirty="0">
                <a:solidFill>
                  <a:srgbClr val="FFFFFF"/>
                </a:solidFill>
                <a:latin typeface="+mn-lt"/>
              </a:rPr>
              <a:t>, a Serious Game to Teach Insulin Therapy to Primary Care </a:t>
            </a:r>
            <a:r>
              <a:rPr lang="en-US" sz="1600" dirty="0" smtClean="0">
                <a:solidFill>
                  <a:srgbClr val="FFFFFF"/>
                </a:solidFill>
                <a:latin typeface="+mn-lt"/>
              </a:rPr>
              <a:t>Physicians: Design </a:t>
            </a:r>
            <a:r>
              <a:rPr lang="en-US" sz="1600" dirty="0">
                <a:solidFill>
                  <a:srgbClr val="FFFFFF"/>
                </a:solidFill>
                <a:latin typeface="+mn-lt"/>
              </a:rPr>
              <a:t>of the Game and a Randomized Controlled Trial for Educational </a:t>
            </a:r>
            <a:r>
              <a:rPr lang="en-US" sz="1600" dirty="0" smtClean="0">
                <a:solidFill>
                  <a:srgbClr val="FFFFFF"/>
                </a:solidFill>
                <a:latin typeface="+mn-lt"/>
              </a:rPr>
              <a:t>Validation. </a:t>
            </a:r>
            <a:r>
              <a:rPr lang="fr-FR" sz="1600" dirty="0" smtClean="0">
                <a:solidFill>
                  <a:srgbClr val="FFFFFF"/>
                </a:solidFill>
                <a:latin typeface="+mn-lt"/>
              </a:rPr>
              <a:t>JMIR </a:t>
            </a:r>
            <a:r>
              <a:rPr lang="fr-FR" sz="1600" dirty="0" err="1">
                <a:solidFill>
                  <a:srgbClr val="FFFFFF"/>
                </a:solidFill>
                <a:latin typeface="+mn-lt"/>
              </a:rPr>
              <a:t>Res</a:t>
            </a:r>
            <a:r>
              <a:rPr lang="fr-FR" sz="1600" dirty="0">
                <a:solidFill>
                  <a:srgbClr val="FFFFFF"/>
                </a:solidFill>
                <a:latin typeface="+mn-lt"/>
              </a:rPr>
              <a:t> </a:t>
            </a:r>
            <a:r>
              <a:rPr lang="fr-FR" sz="1600" dirty="0" err="1">
                <a:solidFill>
                  <a:srgbClr val="FFFFFF"/>
                </a:solidFill>
                <a:latin typeface="+mn-lt"/>
              </a:rPr>
              <a:t>Protoc</a:t>
            </a:r>
            <a:r>
              <a:rPr lang="fr-FR" sz="1600" dirty="0">
                <a:solidFill>
                  <a:srgbClr val="FFFFFF"/>
                </a:solidFill>
                <a:latin typeface="+mn-lt"/>
              </a:rPr>
              <a:t>. 2013 Jan 21;2(1):e5. </a:t>
            </a:r>
            <a:r>
              <a:rPr lang="fr-FR" sz="1600" dirty="0" err="1">
                <a:solidFill>
                  <a:srgbClr val="FFFFFF"/>
                </a:solidFill>
                <a:latin typeface="+mn-lt"/>
              </a:rPr>
              <a:t>doi</a:t>
            </a:r>
            <a:r>
              <a:rPr lang="fr-FR" sz="1600" dirty="0">
                <a:solidFill>
                  <a:srgbClr val="FFFFFF"/>
                </a:solidFill>
                <a:latin typeface="+mn-lt"/>
              </a:rPr>
              <a:t>: 10.2196/resprot.2431. </a:t>
            </a:r>
            <a:r>
              <a:rPr lang="fr-FR" sz="1600" dirty="0" err="1">
                <a:solidFill>
                  <a:srgbClr val="FFFFFF"/>
                </a:solidFill>
                <a:latin typeface="+mn-lt"/>
              </a:rPr>
              <a:t>PubMed</a:t>
            </a:r>
            <a:r>
              <a:rPr lang="fr-FR" sz="1600" dirty="0">
                <a:solidFill>
                  <a:srgbClr val="FFFFFF"/>
                </a:solidFill>
                <a:latin typeface="+mn-lt"/>
              </a:rPr>
              <a:t> PMID</a:t>
            </a:r>
            <a:r>
              <a:rPr lang="fr-FR" sz="1600" dirty="0" smtClean="0">
                <a:solidFill>
                  <a:srgbClr val="FFFFFF"/>
                </a:solidFill>
                <a:latin typeface="+mn-lt"/>
              </a:rPr>
              <a:t>: </a:t>
            </a:r>
            <a:r>
              <a:rPr lang="cs-CZ" sz="1600" dirty="0" smtClean="0">
                <a:solidFill>
                  <a:srgbClr val="FFFFFF"/>
                </a:solidFill>
                <a:latin typeface="+mn-lt"/>
              </a:rPr>
              <a:t>23612462, </a:t>
            </a:r>
            <a:r>
              <a:rPr lang="cs-CZ" sz="1600" dirty="0">
                <a:solidFill>
                  <a:srgbClr val="FFFFFF"/>
                </a:solidFill>
              </a:rPr>
              <a:t>AUID- ORCID: 0000-0002-9958-</a:t>
            </a:r>
            <a:r>
              <a:rPr lang="cs-CZ" sz="1600" dirty="0" smtClean="0">
                <a:solidFill>
                  <a:srgbClr val="FFFFFF"/>
                </a:solidFill>
              </a:rPr>
              <a:t>7213</a:t>
            </a:r>
            <a:endParaRPr lang="en-US" sz="1600" dirty="0">
              <a:solidFill>
                <a:srgbClr val="FFFFFF"/>
              </a:solidFill>
            </a:endParaRPr>
          </a:p>
        </p:txBody>
      </p:sp>
      <p:pic>
        <p:nvPicPr>
          <p:cNvPr id="8" name="Picture 7"/>
          <p:cNvPicPr>
            <a:picLocks noChangeAspect="1"/>
          </p:cNvPicPr>
          <p:nvPr/>
        </p:nvPicPr>
        <p:blipFill>
          <a:blip r:embed="rId4"/>
          <a:stretch>
            <a:fillRect/>
          </a:stretch>
        </p:blipFill>
        <p:spPr>
          <a:xfrm>
            <a:off x="4716020" y="2996940"/>
            <a:ext cx="4224366" cy="2650068"/>
          </a:xfrm>
          <a:prstGeom prst="rect">
            <a:avLst/>
          </a:prstGeom>
        </p:spPr>
      </p:pic>
      <p:sp>
        <p:nvSpPr>
          <p:cNvPr id="9" name="Slide Number Placeholder 5"/>
          <p:cNvSpPr>
            <a:spLocks noGrp="1"/>
          </p:cNvSpPr>
          <p:nvPr>
            <p:ph type="sldNum" sz="quarter" idx="12"/>
          </p:nvPr>
        </p:nvSpPr>
        <p:spPr>
          <a:xfrm>
            <a:off x="6876320" y="6356351"/>
            <a:ext cx="2133600" cy="365125"/>
          </a:xfrm>
        </p:spPr>
        <p:txBody>
          <a:bodyPr/>
          <a:lstStyle/>
          <a:p>
            <a:pPr>
              <a:defRPr/>
            </a:pPr>
            <a:fld id="{F71CBF9F-B6C0-8A47-A016-38C8DF6FB6EB}" type="slidenum">
              <a:rPr lang="fr-FR" smtClean="0"/>
              <a:pPr>
                <a:defRPr/>
              </a:pPr>
              <a:t>18</a:t>
            </a:fld>
            <a:endParaRPr lang="fr-FR"/>
          </a:p>
        </p:txBody>
      </p:sp>
      <p:sp>
        <p:nvSpPr>
          <p:cNvPr id="10" name="Oval 9"/>
          <p:cNvSpPr/>
          <p:nvPr/>
        </p:nvSpPr>
        <p:spPr>
          <a:xfrm>
            <a:off x="7487770" y="4293120"/>
            <a:ext cx="1656230" cy="288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Title 1"/>
          <p:cNvSpPr>
            <a:spLocks noGrp="1"/>
          </p:cNvSpPr>
          <p:nvPr>
            <p:ph type="title"/>
          </p:nvPr>
        </p:nvSpPr>
        <p:spPr>
          <a:xfrm>
            <a:off x="1691600" y="116540"/>
            <a:ext cx="7315200" cy="914400"/>
          </a:xfrm>
        </p:spPr>
        <p:txBody>
          <a:bodyPr/>
          <a:lstStyle/>
          <a:p>
            <a:pPr algn="r"/>
            <a:r>
              <a:rPr lang="en-US" dirty="0" smtClean="0">
                <a:solidFill>
                  <a:srgbClr val="7EB606"/>
                </a:solidFill>
              </a:rPr>
              <a:t>Publication process</a:t>
            </a:r>
            <a:endParaRPr lang="en-US" dirty="0">
              <a:solidFill>
                <a:srgbClr val="7EB606"/>
              </a:solidFill>
            </a:endParaRPr>
          </a:p>
        </p:txBody>
      </p:sp>
    </p:spTree>
    <p:extLst>
      <p:ext uri="{BB962C8B-B14F-4D97-AF65-F5344CB8AC3E}">
        <p14:creationId xmlns:p14="http://schemas.microsoft.com/office/powerpoint/2010/main" val="2298319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71CBF9F-B6C0-8A47-A016-38C8DF6FB6EB}" type="slidenum">
              <a:rPr lang="fr-FR" smtClean="0"/>
              <a:pPr>
                <a:defRPr/>
              </a:pPr>
              <a:t>19</a:t>
            </a:fld>
            <a:endParaRPr lang="fr-FR"/>
          </a:p>
        </p:txBody>
      </p:sp>
      <p:pic>
        <p:nvPicPr>
          <p:cNvPr id="7" name="Picture 6"/>
          <p:cNvPicPr>
            <a:picLocks noChangeAspect="1"/>
          </p:cNvPicPr>
          <p:nvPr/>
        </p:nvPicPr>
        <p:blipFill>
          <a:blip r:embed="rId2"/>
          <a:stretch>
            <a:fillRect/>
          </a:stretch>
        </p:blipFill>
        <p:spPr>
          <a:xfrm>
            <a:off x="1043510" y="1268700"/>
            <a:ext cx="6235700" cy="3479800"/>
          </a:xfrm>
          <a:prstGeom prst="rect">
            <a:avLst/>
          </a:prstGeom>
        </p:spPr>
      </p:pic>
      <p:sp>
        <p:nvSpPr>
          <p:cNvPr id="8" name="Rectangular Callout 7"/>
          <p:cNvSpPr/>
          <p:nvPr/>
        </p:nvSpPr>
        <p:spPr>
          <a:xfrm>
            <a:off x="5796170" y="4622193"/>
            <a:ext cx="2664370" cy="2232310"/>
          </a:xfrm>
          <a:prstGeom prst="wedgeRectCallout">
            <a:avLst>
              <a:gd name="adj1" fmla="val -167645"/>
              <a:gd name="adj2" fmla="val -8617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BU has created ORCID </a:t>
            </a:r>
            <a:r>
              <a:rPr lang="en-US" dirty="0" err="1" smtClean="0"/>
              <a:t>iDs</a:t>
            </a:r>
            <a:r>
              <a:rPr lang="en-US" dirty="0" smtClean="0"/>
              <a:t> for faculty and facilitating the population of the ORCID record with BU profiles information </a:t>
            </a:r>
            <a:endParaRPr lang="en-US" dirty="0"/>
          </a:p>
        </p:txBody>
      </p:sp>
      <p:sp>
        <p:nvSpPr>
          <p:cNvPr id="9" name="Title 1"/>
          <p:cNvSpPr>
            <a:spLocks noGrp="1"/>
          </p:cNvSpPr>
          <p:nvPr>
            <p:ph type="title"/>
          </p:nvPr>
        </p:nvSpPr>
        <p:spPr>
          <a:xfrm>
            <a:off x="1691600" y="116540"/>
            <a:ext cx="7315200" cy="914400"/>
          </a:xfrm>
        </p:spPr>
        <p:txBody>
          <a:bodyPr/>
          <a:lstStyle/>
          <a:p>
            <a:pPr algn="r"/>
            <a:r>
              <a:rPr lang="en-US" dirty="0" smtClean="0">
                <a:solidFill>
                  <a:srgbClr val="7EB606"/>
                </a:solidFill>
              </a:rPr>
              <a:t>Record creation</a:t>
            </a:r>
            <a:endParaRPr lang="en-US" dirty="0">
              <a:solidFill>
                <a:srgbClr val="7EB606"/>
              </a:solidFill>
            </a:endParaRPr>
          </a:p>
        </p:txBody>
      </p:sp>
    </p:spTree>
    <p:extLst>
      <p:ext uri="{BB962C8B-B14F-4D97-AF65-F5344CB8AC3E}">
        <p14:creationId xmlns:p14="http://schemas.microsoft.com/office/powerpoint/2010/main" val="20557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490" y="1772770"/>
            <a:ext cx="7128990" cy="2376330"/>
          </a:xfrm>
        </p:spPr>
        <p:txBody>
          <a:bodyPr/>
          <a:lstStyle/>
          <a:p>
            <a:pPr marL="0" indent="0">
              <a:buNone/>
            </a:pPr>
            <a:r>
              <a:rPr lang="en-US" sz="3600" b="1" i="1" dirty="0"/>
              <a:t>T</a:t>
            </a:r>
            <a:r>
              <a:rPr lang="en-US" sz="3600" b="1" i="1" dirty="0" smtClean="0">
                <a:ln>
                  <a:noFill/>
                </a:ln>
              </a:rPr>
              <a:t>he </a:t>
            </a:r>
            <a:r>
              <a:rPr lang="en-US" sz="3600" b="1" i="1" dirty="0">
                <a:ln>
                  <a:noFill/>
                </a:ln>
              </a:rPr>
              <a:t>research community </a:t>
            </a:r>
            <a:r>
              <a:rPr lang="en-US" sz="3600" b="1" i="1" dirty="0" smtClean="0">
                <a:ln>
                  <a:noFill/>
                </a:ln>
              </a:rPr>
              <a:t>has lacked </a:t>
            </a:r>
            <a:r>
              <a:rPr lang="en-US" sz="3600" b="1" i="1" dirty="0">
                <a:ln>
                  <a:noFill/>
                </a:ln>
              </a:rPr>
              <a:t>the ability </a:t>
            </a:r>
            <a:r>
              <a:rPr lang="en-US" sz="3600" b="1" i="1" dirty="0" smtClean="0">
                <a:ln>
                  <a:noFill/>
                </a:ln>
              </a:rPr>
              <a:t>to link </a:t>
            </a:r>
            <a:r>
              <a:rPr lang="en-US" sz="3600" b="1" i="1" dirty="0">
                <a:ln>
                  <a:noFill/>
                </a:ln>
              </a:rPr>
              <a:t>researchers and scholars with their professional activities.  </a:t>
            </a:r>
          </a:p>
          <a:p>
            <a:endParaRPr lang="en-US" dirty="0"/>
          </a:p>
        </p:txBody>
      </p:sp>
      <p:sp>
        <p:nvSpPr>
          <p:cNvPr id="4" name="Slide Number Placeholder 3"/>
          <p:cNvSpPr>
            <a:spLocks noGrp="1"/>
          </p:cNvSpPr>
          <p:nvPr>
            <p:ph type="sldNum" sz="quarter" idx="10"/>
          </p:nvPr>
        </p:nvSpPr>
        <p:spPr>
          <a:xfrm>
            <a:off x="6804310" y="6381410"/>
            <a:ext cx="2133600" cy="365125"/>
          </a:xfrm>
        </p:spPr>
        <p:txBody>
          <a:bodyPr/>
          <a:lstStyle/>
          <a:p>
            <a:pPr algn="r"/>
            <a:fld id="{D686B8CC-193F-4250-BC1F-F7A4E6423114}" type="slidenum">
              <a:rPr lang="en-US" smtClean="0"/>
              <a:pPr algn="r"/>
              <a:t>2</a:t>
            </a:fld>
            <a:endParaRPr lang="en-US"/>
          </a:p>
        </p:txBody>
      </p:sp>
      <p:sp>
        <p:nvSpPr>
          <p:cNvPr id="6" name="Title 1"/>
          <p:cNvSpPr>
            <a:spLocks noGrp="1"/>
          </p:cNvSpPr>
          <p:nvPr>
            <p:ph type="title"/>
          </p:nvPr>
        </p:nvSpPr>
        <p:spPr>
          <a:xfrm>
            <a:off x="3563860" y="260560"/>
            <a:ext cx="5348139" cy="664028"/>
          </a:xfrm>
        </p:spPr>
        <p:txBody>
          <a:bodyPr/>
          <a:lstStyle/>
          <a:p>
            <a:pPr algn="r"/>
            <a:r>
              <a:rPr lang="en-US" sz="4400" dirty="0" smtClean="0">
                <a:solidFill>
                  <a:srgbClr val="7EB606"/>
                </a:solidFill>
              </a:rPr>
              <a:t>Wha</a:t>
            </a:r>
            <a:r>
              <a:rPr lang="en-US" dirty="0" smtClean="0">
                <a:solidFill>
                  <a:srgbClr val="7EB606"/>
                </a:solidFill>
              </a:rPr>
              <a:t>t is the problem?</a:t>
            </a:r>
            <a:endParaRPr lang="en-US" sz="4400" dirty="0">
              <a:solidFill>
                <a:srgbClr val="7EB606"/>
              </a:solidFill>
            </a:endParaRPr>
          </a:p>
        </p:txBody>
      </p:sp>
      <p:sp>
        <p:nvSpPr>
          <p:cNvPr id="7" name="TextBox 6"/>
          <p:cNvSpPr txBox="1"/>
          <p:nvPr/>
        </p:nvSpPr>
        <p:spPr>
          <a:xfrm>
            <a:off x="2555720" y="4077090"/>
            <a:ext cx="6984970" cy="2677656"/>
          </a:xfrm>
          <a:prstGeom prst="rect">
            <a:avLst/>
          </a:prstGeom>
          <a:noFill/>
        </p:spPr>
        <p:txBody>
          <a:bodyPr wrap="square" rtlCol="0">
            <a:spAutoFit/>
          </a:bodyPr>
          <a:lstStyle/>
          <a:p>
            <a:pPr marL="285750" indent="-285750">
              <a:buFont typeface="Arial"/>
              <a:buChar char="•"/>
            </a:pPr>
            <a:r>
              <a:rPr lang="en-US" sz="2400" dirty="0" smtClean="0">
                <a:solidFill>
                  <a:schemeClr val="bg1">
                    <a:lumMod val="50000"/>
                  </a:schemeClr>
                </a:solidFill>
                <a:latin typeface="+mn-lt"/>
              </a:rPr>
              <a:t>Name ambiguity</a:t>
            </a:r>
          </a:p>
          <a:p>
            <a:pPr marL="285750" indent="-285750">
              <a:buFont typeface="Arial"/>
              <a:buChar char="•"/>
            </a:pPr>
            <a:r>
              <a:rPr lang="en-US" sz="2400" dirty="0" smtClean="0">
                <a:solidFill>
                  <a:schemeClr val="bg1">
                    <a:lumMod val="50000"/>
                  </a:schemeClr>
                </a:solidFill>
                <a:latin typeface="+mn-lt"/>
              </a:rPr>
              <a:t>Discoverability </a:t>
            </a:r>
            <a:r>
              <a:rPr lang="en-US" sz="2400" dirty="0">
                <a:solidFill>
                  <a:schemeClr val="bg1">
                    <a:lumMod val="50000"/>
                  </a:schemeClr>
                </a:solidFill>
                <a:latin typeface="+mn-lt"/>
              </a:rPr>
              <a:t>within and across databases</a:t>
            </a:r>
          </a:p>
          <a:p>
            <a:pPr marL="285750" indent="-285750">
              <a:buFont typeface="Arial"/>
              <a:buChar char="•"/>
            </a:pPr>
            <a:r>
              <a:rPr lang="en-US" sz="2400" dirty="0">
                <a:solidFill>
                  <a:schemeClr val="bg1">
                    <a:lumMod val="50000"/>
                  </a:schemeClr>
                </a:solidFill>
                <a:latin typeface="+mn-lt"/>
              </a:rPr>
              <a:t>Author, grantee, and faculty record management</a:t>
            </a:r>
          </a:p>
          <a:p>
            <a:pPr marL="285750" indent="-285750">
              <a:buFont typeface="Arial"/>
              <a:buChar char="•"/>
            </a:pPr>
            <a:r>
              <a:rPr lang="en-US" sz="2400" dirty="0">
                <a:solidFill>
                  <a:schemeClr val="bg1">
                    <a:lumMod val="50000"/>
                  </a:schemeClr>
                </a:solidFill>
                <a:latin typeface="+mn-lt"/>
              </a:rPr>
              <a:t>Output tracking</a:t>
            </a:r>
          </a:p>
          <a:p>
            <a:pPr marL="285750" indent="-285750">
              <a:buFont typeface="Arial"/>
              <a:buChar char="•"/>
            </a:pPr>
            <a:r>
              <a:rPr lang="en-US" sz="2400" dirty="0">
                <a:solidFill>
                  <a:schemeClr val="bg1">
                    <a:lumMod val="50000"/>
                  </a:schemeClr>
                </a:solidFill>
                <a:latin typeface="+mn-lt"/>
              </a:rPr>
              <a:t>Research reporting and impact assessment </a:t>
            </a:r>
          </a:p>
          <a:p>
            <a:pPr marL="285750" indent="-285750">
              <a:buFont typeface="Arial"/>
              <a:buChar char="•"/>
            </a:pPr>
            <a:endParaRPr lang="en-US" sz="2400" dirty="0" smtClean="0">
              <a:solidFill>
                <a:schemeClr val="bg1">
                  <a:lumMod val="50000"/>
                </a:schemeClr>
              </a:solidFill>
              <a:latin typeface="+mn-lt"/>
            </a:endParaRPr>
          </a:p>
          <a:p>
            <a:pPr marL="285750" indent="-285750">
              <a:buFont typeface="Arial"/>
              <a:buChar char="•"/>
            </a:pPr>
            <a:endParaRPr lang="en-US" sz="2400" dirty="0">
              <a:solidFill>
                <a:schemeClr val="bg1">
                  <a:lumMod val="50000"/>
                </a:schemeClr>
              </a:solidFill>
              <a:latin typeface="+mn-lt"/>
            </a:endParaRPr>
          </a:p>
        </p:txBody>
      </p:sp>
    </p:spTree>
    <p:extLst>
      <p:ext uri="{BB962C8B-B14F-4D97-AF65-F5344CB8AC3E}">
        <p14:creationId xmlns:p14="http://schemas.microsoft.com/office/powerpoint/2010/main" val="8209120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86B8CC-193F-4250-BC1F-F7A4E6423114}" type="slidenum">
              <a:rPr lang="en-US" smtClean="0"/>
              <a:pPr/>
              <a:t>20</a:t>
            </a:fld>
            <a:endParaRPr lang="en-US"/>
          </a:p>
        </p:txBody>
      </p:sp>
      <p:sp>
        <p:nvSpPr>
          <p:cNvPr id="9" name="Title 1"/>
          <p:cNvSpPr txBox="1">
            <a:spLocks/>
          </p:cNvSpPr>
          <p:nvPr/>
        </p:nvSpPr>
        <p:spPr bwMode="auto">
          <a:xfrm>
            <a:off x="3121570" y="404580"/>
            <a:ext cx="5771030" cy="551691"/>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accent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pPr algn="r"/>
            <a:r>
              <a:rPr lang="en-US" sz="4000" i="1" dirty="0" smtClean="0"/>
              <a:t>HR system </a:t>
            </a:r>
            <a:r>
              <a:rPr lang="en-US" sz="4000" i="1" dirty="0"/>
              <a:t>i</a:t>
            </a:r>
            <a:r>
              <a:rPr lang="en-US" sz="4000" i="1" dirty="0" smtClean="0"/>
              <a:t>ntegration</a:t>
            </a:r>
            <a:endParaRPr lang="en-US" sz="4000" i="1" dirty="0"/>
          </a:p>
        </p:txBody>
      </p:sp>
      <p:pic>
        <p:nvPicPr>
          <p:cNvPr id="10" name="Picture 9"/>
          <p:cNvPicPr>
            <a:picLocks noChangeAspect="1"/>
          </p:cNvPicPr>
          <p:nvPr/>
        </p:nvPicPr>
        <p:blipFill rotWithShape="1">
          <a:blip r:embed="rId3"/>
          <a:srcRect r="9399"/>
          <a:stretch/>
        </p:blipFill>
        <p:spPr>
          <a:xfrm>
            <a:off x="323410" y="3212968"/>
            <a:ext cx="3117096" cy="3096431"/>
          </a:xfrm>
          <a:prstGeom prst="rect">
            <a:avLst/>
          </a:prstGeom>
        </p:spPr>
      </p:pic>
      <p:pic>
        <p:nvPicPr>
          <p:cNvPr id="11" name="Picture 10"/>
          <p:cNvPicPr>
            <a:picLocks noChangeAspect="1"/>
          </p:cNvPicPr>
          <p:nvPr/>
        </p:nvPicPr>
        <p:blipFill>
          <a:blip r:embed="rId4"/>
          <a:stretch>
            <a:fillRect/>
          </a:stretch>
        </p:blipFill>
        <p:spPr>
          <a:xfrm>
            <a:off x="3563860" y="3212970"/>
            <a:ext cx="4759871" cy="3085450"/>
          </a:xfrm>
          <a:prstGeom prst="rect">
            <a:avLst/>
          </a:prstGeom>
        </p:spPr>
      </p:pic>
      <p:sp>
        <p:nvSpPr>
          <p:cNvPr id="14" name="Line Callout 1 13"/>
          <p:cNvSpPr/>
          <p:nvPr/>
        </p:nvSpPr>
        <p:spPr>
          <a:xfrm>
            <a:off x="1187530" y="3789050"/>
            <a:ext cx="2160300" cy="863600"/>
          </a:xfrm>
          <a:prstGeom prst="borderCallout1">
            <a:avLst>
              <a:gd name="adj1" fmla="val 18750"/>
              <a:gd name="adj2" fmla="val -8333"/>
              <a:gd name="adj3" fmla="val 49265"/>
              <a:gd name="adj4" fmla="val -26941"/>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Add ORCID </a:t>
            </a:r>
            <a:r>
              <a:rPr lang="en-US" dirty="0" err="1" smtClean="0">
                <a:solidFill>
                  <a:schemeClr val="tx1"/>
                </a:solidFill>
              </a:rPr>
              <a:t>iD</a:t>
            </a:r>
            <a:r>
              <a:rPr lang="en-US" dirty="0" smtClean="0">
                <a:solidFill>
                  <a:schemeClr val="tx1"/>
                </a:solidFill>
              </a:rPr>
              <a:t> to university HR system</a:t>
            </a:r>
            <a:endParaRPr lang="en-US" dirty="0">
              <a:solidFill>
                <a:schemeClr val="tx1"/>
              </a:solidFill>
            </a:endParaRPr>
          </a:p>
        </p:txBody>
      </p:sp>
      <p:sp>
        <p:nvSpPr>
          <p:cNvPr id="13" name="Line Callout 1 12"/>
          <p:cNvSpPr/>
          <p:nvPr/>
        </p:nvSpPr>
        <p:spPr>
          <a:xfrm>
            <a:off x="5940190" y="3501010"/>
            <a:ext cx="2159000" cy="1656230"/>
          </a:xfrm>
          <a:prstGeom prst="borderCallout1">
            <a:avLst>
              <a:gd name="adj1" fmla="val 18750"/>
              <a:gd name="adj2" fmla="val -8333"/>
              <a:gd name="adj3" fmla="val 100735"/>
              <a:gd name="adj4" fmla="val -43396"/>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rPr>
              <a:t>System will provide ORCID-HUID pairs for use in Harvard applications, such as DASH open access repository</a:t>
            </a:r>
          </a:p>
        </p:txBody>
      </p:sp>
      <p:sp>
        <p:nvSpPr>
          <p:cNvPr id="2" name="TextBox 1"/>
          <p:cNvSpPr txBox="1"/>
          <p:nvPr/>
        </p:nvSpPr>
        <p:spPr>
          <a:xfrm>
            <a:off x="323410" y="2708900"/>
            <a:ext cx="7085994" cy="338554"/>
          </a:xfrm>
          <a:prstGeom prst="rect">
            <a:avLst/>
          </a:prstGeom>
          <a:noFill/>
        </p:spPr>
        <p:txBody>
          <a:bodyPr wrap="none" rtlCol="0">
            <a:spAutoFit/>
          </a:bodyPr>
          <a:lstStyle/>
          <a:p>
            <a:r>
              <a:rPr lang="en-US" sz="1600" dirty="0">
                <a:solidFill>
                  <a:srgbClr val="FFFFFF"/>
                </a:solidFill>
                <a:latin typeface="+mn-lt"/>
              </a:rPr>
              <a:t>http://</a:t>
            </a:r>
            <a:r>
              <a:rPr lang="en-US" sz="1600" dirty="0" err="1">
                <a:solidFill>
                  <a:srgbClr val="FFFFFF"/>
                </a:solidFill>
                <a:latin typeface="+mn-lt"/>
              </a:rPr>
              <a:t>library.harvard.edu</a:t>
            </a:r>
            <a:r>
              <a:rPr lang="en-US" sz="1600" dirty="0">
                <a:solidFill>
                  <a:srgbClr val="FFFFFF"/>
                </a:solidFill>
                <a:latin typeface="+mn-lt"/>
              </a:rPr>
              <a:t>/</a:t>
            </a:r>
            <a:r>
              <a:rPr lang="en-US" sz="1600" dirty="0" err="1">
                <a:solidFill>
                  <a:srgbClr val="FFFFFF"/>
                </a:solidFill>
                <a:latin typeface="+mn-lt"/>
              </a:rPr>
              <a:t>harvard</a:t>
            </a:r>
            <a:r>
              <a:rPr lang="en-US" sz="1600" dirty="0">
                <a:solidFill>
                  <a:srgbClr val="FFFFFF"/>
                </a:solidFill>
                <a:latin typeface="+mn-lt"/>
              </a:rPr>
              <a:t>-adopt-service-uniquely-identify-academic-authors</a:t>
            </a:r>
          </a:p>
        </p:txBody>
      </p:sp>
      <p:pic>
        <p:nvPicPr>
          <p:cNvPr id="3" name="Picture 2"/>
          <p:cNvPicPr>
            <a:picLocks noChangeAspect="1"/>
          </p:cNvPicPr>
          <p:nvPr/>
        </p:nvPicPr>
        <p:blipFill rotWithShape="1">
          <a:blip r:embed="rId5"/>
          <a:srcRect t="43742"/>
          <a:stretch/>
        </p:blipFill>
        <p:spPr>
          <a:xfrm>
            <a:off x="323410" y="1340710"/>
            <a:ext cx="7921100" cy="1302849"/>
          </a:xfrm>
          <a:prstGeom prst="rect">
            <a:avLst/>
          </a:prstGeom>
        </p:spPr>
      </p:pic>
    </p:spTree>
    <p:extLst>
      <p:ext uri="{BB962C8B-B14F-4D97-AF65-F5344CB8AC3E}">
        <p14:creationId xmlns:p14="http://schemas.microsoft.com/office/powerpoint/2010/main" val="2954693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ienCV_logi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4819" t="13976" r="8536" b="13976"/>
          <a:stretch/>
        </p:blipFill>
        <p:spPr>
          <a:xfrm>
            <a:off x="611451" y="1268701"/>
            <a:ext cx="4011654" cy="2880400"/>
          </a:xfrm>
        </p:spPr>
      </p:pic>
      <p:pic>
        <p:nvPicPr>
          <p:cNvPr id="7" name="Picture 6" descr="ScienCV_ImportScreen.jpg"/>
          <p:cNvPicPr>
            <a:picLocks noChangeAspect="1"/>
          </p:cNvPicPr>
          <p:nvPr/>
        </p:nvPicPr>
        <p:blipFill rotWithShape="1">
          <a:blip r:embed="rId4">
            <a:extLst>
              <a:ext uri="{28A0092B-C50C-407E-A947-70E740481C1C}">
                <a14:useLocalDpi xmlns:a14="http://schemas.microsoft.com/office/drawing/2010/main" val="0"/>
              </a:ext>
            </a:extLst>
          </a:blip>
          <a:srcRect l="11890" t="17642" r="6299" b="3249"/>
          <a:stretch/>
        </p:blipFill>
        <p:spPr>
          <a:xfrm>
            <a:off x="3779890" y="2564880"/>
            <a:ext cx="4893733" cy="3606800"/>
          </a:xfrm>
          <a:prstGeom prst="rect">
            <a:avLst/>
          </a:prstGeom>
        </p:spPr>
      </p:pic>
      <p:sp>
        <p:nvSpPr>
          <p:cNvPr id="11" name="Line Callout 1 10"/>
          <p:cNvSpPr/>
          <p:nvPr/>
        </p:nvSpPr>
        <p:spPr>
          <a:xfrm flipH="1">
            <a:off x="1259540" y="5157240"/>
            <a:ext cx="2376330" cy="936130"/>
          </a:xfrm>
          <a:prstGeom prst="borderCallout1">
            <a:avLst>
              <a:gd name="adj1" fmla="val 43833"/>
              <a:gd name="adj2" fmla="val -3630"/>
              <a:gd name="adj3" fmla="val 25674"/>
              <a:gd name="adj4" fmla="val -46884"/>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Import information from ORCID record</a:t>
            </a:r>
            <a:endParaRPr lang="en-US" dirty="0"/>
          </a:p>
        </p:txBody>
      </p:sp>
      <p:sp>
        <p:nvSpPr>
          <p:cNvPr id="12" name="Line Callout 3 11"/>
          <p:cNvSpPr/>
          <p:nvPr/>
        </p:nvSpPr>
        <p:spPr>
          <a:xfrm>
            <a:off x="827480" y="3861060"/>
            <a:ext cx="2592360" cy="1152160"/>
          </a:xfrm>
          <a:prstGeom prst="borderCallout3">
            <a:avLst>
              <a:gd name="adj1" fmla="val 18750"/>
              <a:gd name="adj2" fmla="val -8333"/>
              <a:gd name="adj3" fmla="val 18750"/>
              <a:gd name="adj4" fmla="val -16667"/>
              <a:gd name="adj5" fmla="val -58728"/>
              <a:gd name="adj6" fmla="val -16667"/>
              <a:gd name="adj7" fmla="val -56052"/>
              <a:gd name="adj8" fmla="val 18448"/>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Link grant application to ORCID identifier</a:t>
            </a:r>
          </a:p>
        </p:txBody>
      </p:sp>
      <p:sp>
        <p:nvSpPr>
          <p:cNvPr id="13" name="TextBox 12"/>
          <p:cNvSpPr txBox="1"/>
          <p:nvPr/>
        </p:nvSpPr>
        <p:spPr>
          <a:xfrm>
            <a:off x="4788030" y="1322733"/>
            <a:ext cx="4355970" cy="1200328"/>
          </a:xfrm>
          <a:prstGeom prst="rect">
            <a:avLst/>
          </a:prstGeom>
          <a:noFill/>
        </p:spPr>
        <p:txBody>
          <a:bodyPr wrap="square" rtlCol="0">
            <a:spAutoFit/>
          </a:bodyPr>
          <a:lstStyle/>
          <a:p>
            <a:r>
              <a:rPr lang="en-US" sz="2400" dirty="0" smtClean="0">
                <a:solidFill>
                  <a:srgbClr val="FFFFFF"/>
                </a:solidFill>
                <a:latin typeface="+mn-lt"/>
              </a:rPr>
              <a:t>The U.S. National Institutes of Health (NIH) </a:t>
            </a:r>
            <a:r>
              <a:rPr lang="en-US" sz="2400" dirty="0" err="1" smtClean="0">
                <a:solidFill>
                  <a:srgbClr val="FFFFFF"/>
                </a:solidFill>
                <a:latin typeface="+mn-lt"/>
              </a:rPr>
              <a:t>SciENcv</a:t>
            </a:r>
            <a:r>
              <a:rPr lang="en-US" sz="2400" dirty="0" smtClean="0">
                <a:solidFill>
                  <a:srgbClr val="FFFFFF"/>
                </a:solidFill>
                <a:latin typeface="+mn-lt"/>
              </a:rPr>
              <a:t> includes ORCID </a:t>
            </a:r>
            <a:r>
              <a:rPr lang="en-US" sz="2400" dirty="0" err="1" smtClean="0">
                <a:solidFill>
                  <a:srgbClr val="FFFFFF"/>
                </a:solidFill>
                <a:latin typeface="+mn-lt"/>
              </a:rPr>
              <a:t>iDs</a:t>
            </a:r>
            <a:endParaRPr lang="en-US" sz="2400" dirty="0">
              <a:solidFill>
                <a:srgbClr val="FFFFFF"/>
              </a:solidFill>
              <a:latin typeface="+mn-lt"/>
            </a:endParaRPr>
          </a:p>
        </p:txBody>
      </p:sp>
      <p:sp>
        <p:nvSpPr>
          <p:cNvPr id="10" name="Slide Number Placeholder 5"/>
          <p:cNvSpPr>
            <a:spLocks noGrp="1"/>
          </p:cNvSpPr>
          <p:nvPr>
            <p:ph type="sldNum" sz="quarter" idx="12"/>
          </p:nvPr>
        </p:nvSpPr>
        <p:spPr>
          <a:xfrm>
            <a:off x="6876320" y="6356351"/>
            <a:ext cx="2133600" cy="365125"/>
          </a:xfrm>
        </p:spPr>
        <p:txBody>
          <a:bodyPr/>
          <a:lstStyle/>
          <a:p>
            <a:pPr>
              <a:defRPr/>
            </a:pPr>
            <a:fld id="{F71CBF9F-B6C0-8A47-A016-38C8DF6FB6EB}" type="slidenum">
              <a:rPr lang="fr-FR" smtClean="0"/>
              <a:pPr>
                <a:defRPr/>
              </a:pPr>
              <a:t>21</a:t>
            </a:fld>
            <a:endParaRPr lang="fr-FR"/>
          </a:p>
        </p:txBody>
      </p:sp>
      <p:sp>
        <p:nvSpPr>
          <p:cNvPr id="9" name="Oval 8"/>
          <p:cNvSpPr/>
          <p:nvPr/>
        </p:nvSpPr>
        <p:spPr>
          <a:xfrm>
            <a:off x="4932050" y="4509150"/>
            <a:ext cx="1656230" cy="288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Title 1"/>
          <p:cNvSpPr>
            <a:spLocks noGrp="1"/>
          </p:cNvSpPr>
          <p:nvPr>
            <p:ph type="title"/>
          </p:nvPr>
        </p:nvSpPr>
        <p:spPr>
          <a:xfrm>
            <a:off x="1691600" y="116540"/>
            <a:ext cx="7315200" cy="914400"/>
          </a:xfrm>
        </p:spPr>
        <p:txBody>
          <a:bodyPr/>
          <a:lstStyle/>
          <a:p>
            <a:pPr algn="r"/>
            <a:r>
              <a:rPr lang="en-US" dirty="0" smtClean="0">
                <a:solidFill>
                  <a:srgbClr val="7EB606"/>
                </a:solidFill>
              </a:rPr>
              <a:t>Grant applications</a:t>
            </a:r>
            <a:endParaRPr lang="en-US" dirty="0">
              <a:solidFill>
                <a:srgbClr val="7EB606"/>
              </a:solidFill>
            </a:endParaRPr>
          </a:p>
        </p:txBody>
      </p:sp>
    </p:spTree>
    <p:extLst>
      <p:ext uri="{BB962C8B-B14F-4D97-AF65-F5344CB8AC3E}">
        <p14:creationId xmlns:p14="http://schemas.microsoft.com/office/powerpoint/2010/main" val="3850741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770" y="126585"/>
            <a:ext cx="6048840" cy="854075"/>
          </a:xfrm>
        </p:spPr>
        <p:txBody>
          <a:bodyPr/>
          <a:lstStyle/>
          <a:p>
            <a:pPr algn="r"/>
            <a:r>
              <a:rPr lang="en-US" i="1" dirty="0" smtClean="0">
                <a:solidFill>
                  <a:srgbClr val="7EB606"/>
                </a:solidFill>
              </a:rPr>
              <a:t>External IDs</a:t>
            </a:r>
            <a:endParaRPr lang="en-US" i="1" dirty="0">
              <a:solidFill>
                <a:srgbClr val="7EB606"/>
              </a:solidFill>
            </a:endParaRPr>
          </a:p>
        </p:txBody>
      </p:sp>
      <p:sp>
        <p:nvSpPr>
          <p:cNvPr id="7" name="Rectangle 3"/>
          <p:cNvSpPr>
            <a:spLocks noChangeArrowheads="1"/>
          </p:cNvSpPr>
          <p:nvPr/>
        </p:nvSpPr>
        <p:spPr bwMode="auto">
          <a:xfrm>
            <a:off x="3007099" y="5036918"/>
            <a:ext cx="2518225" cy="1046260"/>
          </a:xfrm>
          <a:prstGeom prst="rect">
            <a:avLst/>
          </a:prstGeom>
          <a:noFill/>
          <a:ln w="158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p:nvPr/>
        </p:nvPicPr>
        <p:blipFill>
          <a:blip r:embed="rId2" cstate="print"/>
          <a:srcRect/>
          <a:stretch>
            <a:fillRect/>
          </a:stretch>
        </p:blipFill>
        <p:spPr bwMode="auto">
          <a:xfrm>
            <a:off x="394734" y="1727837"/>
            <a:ext cx="5390503" cy="2496312"/>
          </a:xfrm>
          <a:prstGeom prst="rect">
            <a:avLst/>
          </a:prstGeom>
          <a:ln>
            <a:noFill/>
          </a:ln>
          <a:effectLst>
            <a:outerShdw blurRad="292100" dist="139700" dir="2700000" algn="tl" rotWithShape="0">
              <a:srgbClr val="333333">
                <a:alpha val="65000"/>
              </a:srgbClr>
            </a:outerShdw>
          </a:effectLst>
        </p:spPr>
      </p:pic>
      <p:pic>
        <p:nvPicPr>
          <p:cNvPr id="6" name="Content Placeholder 3" descr="rid-orcid5.png"/>
          <p:cNvPicPr>
            <a:picLocks noGrp="1"/>
          </p:cNvPicPr>
          <p:nvPr>
            <p:ph idx="1"/>
          </p:nvPr>
        </p:nvPicPr>
        <p:blipFill>
          <a:blip r:embed="rId3" cstate="print"/>
          <a:srcRect t="12715" r="11667" b="46239"/>
          <a:stretch>
            <a:fillRect/>
          </a:stretch>
        </p:blipFill>
        <p:spPr bwMode="auto">
          <a:xfrm>
            <a:off x="2843760" y="3429000"/>
            <a:ext cx="5592081" cy="2634238"/>
          </a:xfrm>
          <a:prstGeom prst="rect">
            <a:avLst/>
          </a:prstGeom>
          <a:ln>
            <a:noFill/>
          </a:ln>
          <a:effectLst>
            <a:outerShdw blurRad="292100" dist="139700" dir="2700000" algn="tl" rotWithShape="0">
              <a:srgbClr val="333333">
                <a:alpha val="65000"/>
              </a:srgbClr>
            </a:outerShdw>
          </a:effectLst>
        </p:spPr>
      </p:pic>
      <p:sp>
        <p:nvSpPr>
          <p:cNvPr id="5" name="Line Callout 1 4"/>
          <p:cNvSpPr/>
          <p:nvPr/>
        </p:nvSpPr>
        <p:spPr>
          <a:xfrm>
            <a:off x="6156220" y="1700760"/>
            <a:ext cx="2232310" cy="1224170"/>
          </a:xfrm>
          <a:prstGeom prst="borderCallout1">
            <a:avLst>
              <a:gd name="adj1" fmla="val 49182"/>
              <a:gd name="adj2" fmla="val -4540"/>
              <a:gd name="adj3" fmla="val 112500"/>
              <a:gd name="adj4" fmla="val -38333"/>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spcAft>
                <a:spcPts val="1000"/>
              </a:spcAft>
            </a:pPr>
            <a:r>
              <a:rPr lang="en-US" dirty="0">
                <a:solidFill>
                  <a:srgbClr val="FFFFFF"/>
                </a:solidFill>
                <a:cs typeface="Arial" pitchFamily="34" charset="0"/>
              </a:rPr>
              <a:t>Create an ORCID </a:t>
            </a:r>
            <a:r>
              <a:rPr lang="en-US" dirty="0" err="1">
                <a:solidFill>
                  <a:srgbClr val="FFFFFF"/>
                </a:solidFill>
                <a:cs typeface="Arial" pitchFamily="34" charset="0"/>
              </a:rPr>
              <a:t>iD</a:t>
            </a:r>
            <a:r>
              <a:rPr lang="en-US" dirty="0">
                <a:solidFill>
                  <a:srgbClr val="FFFFFF"/>
                </a:solidFill>
                <a:cs typeface="Arial" pitchFamily="34" charset="0"/>
              </a:rPr>
              <a:t> or associate existing ORCID </a:t>
            </a:r>
            <a:r>
              <a:rPr lang="en-US" dirty="0" err="1">
                <a:solidFill>
                  <a:srgbClr val="FFFFFF"/>
                </a:solidFill>
                <a:cs typeface="Arial" pitchFamily="34" charset="0"/>
              </a:rPr>
              <a:t>iD</a:t>
            </a:r>
            <a:r>
              <a:rPr lang="en-US" dirty="0">
                <a:solidFill>
                  <a:srgbClr val="FFFFFF"/>
                </a:solidFill>
                <a:cs typeface="Arial" pitchFamily="34" charset="0"/>
              </a:rPr>
              <a:t> with </a:t>
            </a:r>
            <a:r>
              <a:rPr lang="en-US" dirty="0" err="1">
                <a:solidFill>
                  <a:srgbClr val="FFFFFF"/>
                </a:solidFill>
                <a:cs typeface="Arial" pitchFamily="34" charset="0"/>
              </a:rPr>
              <a:t>ResearcherID</a:t>
            </a:r>
            <a:endParaRPr lang="en-US" sz="3200" dirty="0">
              <a:solidFill>
                <a:srgbClr val="FFFFFF"/>
              </a:solidFill>
              <a:cs typeface="Arial" pitchFamily="34" charset="0"/>
            </a:endParaRPr>
          </a:p>
        </p:txBody>
      </p:sp>
      <p:sp>
        <p:nvSpPr>
          <p:cNvPr id="14" name="Line Callout 1 13"/>
          <p:cNvSpPr/>
          <p:nvPr/>
        </p:nvSpPr>
        <p:spPr>
          <a:xfrm>
            <a:off x="6084210" y="4256552"/>
            <a:ext cx="2160300" cy="1332748"/>
          </a:xfrm>
          <a:prstGeom prst="borderCallout1">
            <a:avLst>
              <a:gd name="adj1" fmla="val 58463"/>
              <a:gd name="adj2" fmla="val -4371"/>
              <a:gd name="adj3" fmla="val 104877"/>
              <a:gd name="adj4" fmla="val -19521"/>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spcAft>
                <a:spcPts val="1000"/>
              </a:spcAft>
            </a:pPr>
            <a:r>
              <a:rPr lang="en-US" dirty="0">
                <a:solidFill>
                  <a:schemeClr val="tx1"/>
                </a:solidFill>
                <a:cs typeface="Arial" pitchFamily="34" charset="0"/>
              </a:rPr>
              <a:t>Exchange profile and/or publication data between ORCID and </a:t>
            </a:r>
            <a:r>
              <a:rPr lang="en-US" dirty="0" err="1">
                <a:solidFill>
                  <a:schemeClr val="tx1"/>
                </a:solidFill>
                <a:cs typeface="Arial" pitchFamily="34" charset="0"/>
              </a:rPr>
              <a:t>ResearcherID</a:t>
            </a:r>
            <a:endParaRPr lang="en-US" sz="3200" dirty="0">
              <a:solidFill>
                <a:schemeClr val="tx1"/>
              </a:solidFill>
              <a:cs typeface="Arial" pitchFamily="34" charset="0"/>
            </a:endParaRPr>
          </a:p>
        </p:txBody>
      </p:sp>
      <p:sp>
        <p:nvSpPr>
          <p:cNvPr id="11" name="Slide Number Placeholder 5"/>
          <p:cNvSpPr>
            <a:spLocks noGrp="1"/>
          </p:cNvSpPr>
          <p:nvPr>
            <p:ph type="sldNum" sz="quarter" idx="12"/>
          </p:nvPr>
        </p:nvSpPr>
        <p:spPr>
          <a:xfrm>
            <a:off x="6876320" y="6356351"/>
            <a:ext cx="2133600" cy="365125"/>
          </a:xfrm>
        </p:spPr>
        <p:txBody>
          <a:bodyPr/>
          <a:lstStyle/>
          <a:p>
            <a:pPr>
              <a:defRPr/>
            </a:pPr>
            <a:fld id="{F71CBF9F-B6C0-8A47-A016-38C8DF6FB6EB}" type="slidenum">
              <a:rPr lang="fr-FR" smtClean="0"/>
              <a:pPr>
                <a:defRPr/>
              </a:pPr>
              <a:t>22</a:t>
            </a:fld>
            <a:endParaRPr lang="fr-FR"/>
          </a:p>
        </p:txBody>
      </p:sp>
    </p:spTree>
    <p:extLst>
      <p:ext uri="{BB962C8B-B14F-4D97-AF65-F5344CB8AC3E}">
        <p14:creationId xmlns:p14="http://schemas.microsoft.com/office/powerpoint/2010/main" val="3720396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00" y="32133"/>
            <a:ext cx="7315200" cy="914400"/>
          </a:xfrm>
        </p:spPr>
        <p:txBody>
          <a:bodyPr>
            <a:noAutofit/>
          </a:bodyPr>
          <a:lstStyle/>
          <a:p>
            <a:pPr algn="r"/>
            <a:r>
              <a:rPr lang="en-US" sz="4000" dirty="0" smtClean="0">
                <a:solidFill>
                  <a:srgbClr val="7EB606"/>
                </a:solidFill>
              </a:rPr>
              <a:t>What’s next?</a:t>
            </a:r>
            <a:endParaRPr lang="en-US" sz="4000" dirty="0">
              <a:solidFill>
                <a:srgbClr val="7EB606"/>
              </a:solidFill>
            </a:endParaRPr>
          </a:p>
        </p:txBody>
      </p:sp>
      <p:sp>
        <p:nvSpPr>
          <p:cNvPr id="3" name="Content Placeholder 2"/>
          <p:cNvSpPr>
            <a:spLocks noGrp="1"/>
          </p:cNvSpPr>
          <p:nvPr>
            <p:ph idx="1"/>
          </p:nvPr>
        </p:nvSpPr>
        <p:spPr>
          <a:xfrm>
            <a:off x="827480" y="1268700"/>
            <a:ext cx="7456984" cy="4812060"/>
          </a:xfrm>
        </p:spPr>
        <p:txBody>
          <a:bodyPr>
            <a:normAutofit lnSpcReduction="10000"/>
          </a:bodyPr>
          <a:lstStyle/>
          <a:p>
            <a:r>
              <a:rPr lang="en-US" sz="2800" dirty="0" smtClean="0"/>
              <a:t>Users will be able to associate current &amp; past </a:t>
            </a:r>
            <a:r>
              <a:rPr lang="en-US" sz="2800" dirty="0" smtClean="0">
                <a:solidFill>
                  <a:srgbClr val="89A93E"/>
                </a:solidFill>
              </a:rPr>
              <a:t>affiliations </a:t>
            </a:r>
            <a:r>
              <a:rPr lang="en-US" sz="2800" dirty="0" smtClean="0"/>
              <a:t>with their ORCID record (Q4)</a:t>
            </a:r>
          </a:p>
          <a:p>
            <a:r>
              <a:rPr lang="en-US" sz="2800" dirty="0" smtClean="0">
                <a:solidFill>
                  <a:srgbClr val="89A93E"/>
                </a:solidFill>
              </a:rPr>
              <a:t>Grants</a:t>
            </a:r>
            <a:r>
              <a:rPr lang="en-US" sz="2800" dirty="0" smtClean="0"/>
              <a:t> &amp; </a:t>
            </a:r>
            <a:r>
              <a:rPr lang="en-US" sz="2800" dirty="0" smtClean="0">
                <a:solidFill>
                  <a:srgbClr val="89A93E"/>
                </a:solidFill>
              </a:rPr>
              <a:t>account delegation </a:t>
            </a:r>
            <a:r>
              <a:rPr lang="en-US" sz="2800" dirty="0" smtClean="0">
                <a:solidFill>
                  <a:schemeClr val="bg1"/>
                </a:solidFill>
              </a:rPr>
              <a:t>(Q1)</a:t>
            </a:r>
          </a:p>
          <a:p>
            <a:r>
              <a:rPr lang="en-US" sz="2800" dirty="0"/>
              <a:t>Triple the registry to </a:t>
            </a:r>
            <a:r>
              <a:rPr lang="en-US" sz="2800" dirty="0">
                <a:solidFill>
                  <a:srgbClr val="89A93E"/>
                </a:solidFill>
              </a:rPr>
              <a:t>1.5 million users </a:t>
            </a:r>
            <a:r>
              <a:rPr lang="en-US" sz="2800" dirty="0"/>
              <a:t>in 2014</a:t>
            </a:r>
          </a:p>
          <a:p>
            <a:r>
              <a:rPr lang="en-US" sz="2800" dirty="0" smtClean="0">
                <a:solidFill>
                  <a:srgbClr val="89A93E"/>
                </a:solidFill>
              </a:rPr>
              <a:t>Build membership &amp; support adoption</a:t>
            </a:r>
            <a:r>
              <a:rPr lang="en-US" sz="2800" dirty="0" smtClean="0"/>
              <a:t>: support national memberships, </a:t>
            </a:r>
            <a:r>
              <a:rPr lang="en-US" sz="2800" dirty="0"/>
              <a:t>reduce barriers to using authentication, document use </a:t>
            </a:r>
            <a:r>
              <a:rPr lang="en-US" sz="2800" dirty="0" smtClean="0"/>
              <a:t>cases</a:t>
            </a:r>
          </a:p>
          <a:p>
            <a:r>
              <a:rPr lang="en-US" sz="2800" dirty="0"/>
              <a:t>A</a:t>
            </a:r>
            <a:r>
              <a:rPr lang="en-US" sz="2800" dirty="0" smtClean="0"/>
              <a:t>dd </a:t>
            </a:r>
            <a:r>
              <a:rPr lang="en-US" sz="2800" dirty="0" smtClean="0">
                <a:solidFill>
                  <a:srgbClr val="89A93E"/>
                </a:solidFill>
              </a:rPr>
              <a:t>third-party assertions </a:t>
            </a:r>
            <a:r>
              <a:rPr lang="en-US" sz="2800" dirty="0" smtClean="0"/>
              <a:t>functionality</a:t>
            </a:r>
          </a:p>
          <a:p>
            <a:r>
              <a:rPr lang="en-US" sz="2800" dirty="0" smtClean="0">
                <a:solidFill>
                  <a:srgbClr val="89A93E"/>
                </a:solidFill>
              </a:rPr>
              <a:t>Support adoption</a:t>
            </a:r>
            <a:r>
              <a:rPr lang="en-US" sz="2800" dirty="0" smtClean="0"/>
              <a:t>: Increase </a:t>
            </a:r>
            <a:r>
              <a:rPr lang="en-US" sz="2800" dirty="0" smtClean="0">
                <a:solidFill>
                  <a:srgbClr val="89A93E"/>
                </a:solidFill>
              </a:rPr>
              <a:t>international reach</a:t>
            </a:r>
            <a:r>
              <a:rPr lang="en-US" sz="2800" dirty="0" smtClean="0"/>
              <a:t>: more languages, ambassadors, &amp; community partners</a:t>
            </a:r>
          </a:p>
          <a:p>
            <a:endParaRPr lang="en-US" sz="2800" dirty="0" smtClean="0"/>
          </a:p>
          <a:p>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lgn="r"/>
            <a:fld id="{D686B8CC-193F-4250-BC1F-F7A4E6423114}" type="slidenum">
              <a:rPr lang="en-US" smtClean="0"/>
              <a:pPr algn="r"/>
              <a:t>23</a:t>
            </a:fld>
            <a:endParaRPr lang="en-US" dirty="0"/>
          </a:p>
        </p:txBody>
      </p:sp>
    </p:spTree>
    <p:extLst>
      <p:ext uri="{BB962C8B-B14F-4D97-AF65-F5344CB8AC3E}">
        <p14:creationId xmlns:p14="http://schemas.microsoft.com/office/powerpoint/2010/main" val="23980873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590" y="0"/>
            <a:ext cx="7315200" cy="914400"/>
          </a:xfrm>
        </p:spPr>
        <p:txBody>
          <a:bodyPr>
            <a:noAutofit/>
          </a:bodyPr>
          <a:lstStyle/>
          <a:p>
            <a:pPr algn="r"/>
            <a:r>
              <a:rPr lang="en-US" sz="4000" dirty="0" smtClean="0">
                <a:solidFill>
                  <a:srgbClr val="7EB606"/>
                </a:solidFill>
              </a:rPr>
              <a:t>What can you do? </a:t>
            </a:r>
            <a:endParaRPr lang="en-US" sz="4000" dirty="0">
              <a:solidFill>
                <a:srgbClr val="7EB606"/>
              </a:solidFill>
            </a:endParaRPr>
          </a:p>
        </p:txBody>
      </p:sp>
      <p:sp>
        <p:nvSpPr>
          <p:cNvPr id="6" name="Text Placeholder 5"/>
          <p:cNvSpPr>
            <a:spLocks noGrp="1"/>
          </p:cNvSpPr>
          <p:nvPr>
            <p:ph type="body" idx="1"/>
          </p:nvPr>
        </p:nvSpPr>
        <p:spPr>
          <a:xfrm>
            <a:off x="899490" y="1196690"/>
            <a:ext cx="3566160" cy="668353"/>
          </a:xfrm>
        </p:spPr>
        <p:txBody>
          <a:bodyPr/>
          <a:lstStyle/>
          <a:p>
            <a:r>
              <a:rPr lang="en-US" dirty="0" smtClean="0"/>
              <a:t>Spread the word</a:t>
            </a:r>
            <a:endParaRPr lang="en-US" dirty="0"/>
          </a:p>
        </p:txBody>
      </p:sp>
      <p:sp>
        <p:nvSpPr>
          <p:cNvPr id="3" name="Content Placeholder 2"/>
          <p:cNvSpPr>
            <a:spLocks noGrp="1"/>
          </p:cNvSpPr>
          <p:nvPr>
            <p:ph sz="half" idx="2"/>
          </p:nvPr>
        </p:nvSpPr>
        <p:spPr>
          <a:xfrm>
            <a:off x="899490" y="1988800"/>
            <a:ext cx="3600500" cy="4392610"/>
          </a:xfrm>
        </p:spPr>
        <p:txBody>
          <a:bodyPr>
            <a:normAutofit fontScale="92500" lnSpcReduction="20000"/>
          </a:bodyPr>
          <a:lstStyle/>
          <a:p>
            <a:r>
              <a:rPr lang="en-US" sz="2800" dirty="0"/>
              <a:t>Claim &amp; populate your iD</a:t>
            </a:r>
          </a:p>
          <a:p>
            <a:pPr lvl="2"/>
            <a:r>
              <a:rPr lang="en-US" sz="2000" dirty="0"/>
              <a:t>Name variants</a:t>
            </a:r>
          </a:p>
          <a:p>
            <a:pPr lvl="2"/>
            <a:r>
              <a:rPr lang="en-US" sz="2000" dirty="0"/>
              <a:t>Email addresses</a:t>
            </a:r>
          </a:p>
          <a:p>
            <a:pPr lvl="2"/>
            <a:r>
              <a:rPr lang="en-US" sz="2000" dirty="0"/>
              <a:t>Biography</a:t>
            </a:r>
          </a:p>
          <a:p>
            <a:pPr lvl="2"/>
            <a:r>
              <a:rPr lang="en-US" sz="2000" dirty="0"/>
              <a:t>Publications</a:t>
            </a:r>
          </a:p>
          <a:p>
            <a:r>
              <a:rPr lang="en-US" sz="2800" dirty="0" smtClean="0"/>
              <a:t>Display your ORCID iD</a:t>
            </a:r>
          </a:p>
          <a:p>
            <a:r>
              <a:rPr lang="en-US" sz="2800" dirty="0"/>
              <a:t>Nominate an </a:t>
            </a:r>
            <a:r>
              <a:rPr lang="en-US" sz="2800" dirty="0" smtClean="0"/>
              <a:t>ambassador at </a:t>
            </a:r>
            <a:r>
              <a:rPr lang="en-US" sz="2800" dirty="0" err="1" smtClean="0"/>
              <a:t>community@orcid.org</a:t>
            </a:r>
            <a:r>
              <a:rPr lang="en-US" sz="2800" dirty="0" smtClean="0"/>
              <a:t> </a:t>
            </a:r>
          </a:p>
          <a:p>
            <a:r>
              <a:rPr lang="en-US" sz="2800" dirty="0" smtClean="0"/>
              <a:t>Become a member</a:t>
            </a:r>
          </a:p>
          <a:p>
            <a:r>
              <a:rPr lang="en-US" sz="2800" dirty="0" smtClean="0"/>
              <a:t>Integrate! </a:t>
            </a:r>
          </a:p>
          <a:p>
            <a:endParaRPr lang="en-US" sz="2400" dirty="0" smtClean="0"/>
          </a:p>
          <a:p>
            <a:endParaRPr lang="en-US" sz="2400" dirty="0" smtClean="0"/>
          </a:p>
          <a:p>
            <a:endParaRPr lang="en-US" sz="2400" dirty="0"/>
          </a:p>
        </p:txBody>
      </p:sp>
      <p:sp>
        <p:nvSpPr>
          <p:cNvPr id="7" name="Text Placeholder 6"/>
          <p:cNvSpPr>
            <a:spLocks noGrp="1"/>
          </p:cNvSpPr>
          <p:nvPr>
            <p:ph type="body" sz="quarter" idx="3"/>
          </p:nvPr>
        </p:nvSpPr>
        <p:spPr>
          <a:xfrm>
            <a:off x="4716020" y="1196690"/>
            <a:ext cx="4425957" cy="639763"/>
          </a:xfrm>
        </p:spPr>
        <p:txBody>
          <a:bodyPr/>
          <a:lstStyle/>
          <a:p>
            <a:r>
              <a:rPr lang="en-US" dirty="0" smtClean="0"/>
              <a:t>Follow us &amp; give feedback</a:t>
            </a:r>
            <a:endParaRPr lang="en-US" dirty="0"/>
          </a:p>
        </p:txBody>
      </p:sp>
      <p:sp>
        <p:nvSpPr>
          <p:cNvPr id="8" name="Content Placeholder 7"/>
          <p:cNvSpPr>
            <a:spLocks noGrp="1"/>
          </p:cNvSpPr>
          <p:nvPr>
            <p:ph sz="quarter" idx="4"/>
          </p:nvPr>
        </p:nvSpPr>
        <p:spPr>
          <a:xfrm>
            <a:off x="4644010" y="1988800"/>
            <a:ext cx="3672510" cy="3960550"/>
          </a:xfrm>
        </p:spPr>
        <p:txBody>
          <a:bodyPr/>
          <a:lstStyle/>
          <a:p>
            <a:r>
              <a:rPr lang="en-US" dirty="0"/>
              <a:t>Save the date! May 21, 2014 Outreach Meeting in Chicago</a:t>
            </a:r>
          </a:p>
          <a:p>
            <a:r>
              <a:rPr lang="en-US" dirty="0"/>
              <a:t>Subscribe to our blog , </a:t>
            </a:r>
            <a:r>
              <a:rPr lang="en-US" dirty="0">
                <a:solidFill>
                  <a:srgbClr val="89A93E"/>
                </a:solidFill>
              </a:rPr>
              <a:t>http://</a:t>
            </a:r>
            <a:r>
              <a:rPr lang="en-US" dirty="0" err="1">
                <a:solidFill>
                  <a:srgbClr val="89A93E"/>
                </a:solidFill>
              </a:rPr>
              <a:t>orcid.org</a:t>
            </a:r>
            <a:r>
              <a:rPr lang="en-US" dirty="0">
                <a:solidFill>
                  <a:srgbClr val="89A93E"/>
                </a:solidFill>
              </a:rPr>
              <a:t>/about/</a:t>
            </a:r>
            <a:r>
              <a:rPr lang="en-US" dirty="0" smtClean="0">
                <a:solidFill>
                  <a:srgbClr val="89A93E"/>
                </a:solidFill>
              </a:rPr>
              <a:t>news</a:t>
            </a:r>
          </a:p>
          <a:p>
            <a:r>
              <a:rPr lang="en-US" dirty="0" smtClean="0"/>
              <a:t>Follow</a:t>
            </a:r>
            <a:r>
              <a:rPr lang="en-US" dirty="0"/>
              <a:t>, tweet, &amp; </a:t>
            </a:r>
            <a:r>
              <a:rPr lang="en-US" dirty="0" err="1"/>
              <a:t>retweet</a:t>
            </a:r>
            <a:r>
              <a:rPr lang="en-US" dirty="0"/>
              <a:t> @</a:t>
            </a:r>
            <a:r>
              <a:rPr lang="en-US" dirty="0" err="1" smtClean="0"/>
              <a:t>ORCID_Org</a:t>
            </a:r>
            <a:endParaRPr lang="en-US" dirty="0" smtClean="0"/>
          </a:p>
          <a:p>
            <a:r>
              <a:rPr lang="en-US" dirty="0" err="1" smtClean="0"/>
              <a:t>iDeas</a:t>
            </a:r>
            <a:r>
              <a:rPr lang="en-US" dirty="0" smtClean="0"/>
              <a:t> forum</a:t>
            </a:r>
            <a:endParaRPr lang="en-US" dirty="0"/>
          </a:p>
          <a:p>
            <a:endParaRPr lang="en-US" dirty="0"/>
          </a:p>
        </p:txBody>
      </p:sp>
      <p:sp>
        <p:nvSpPr>
          <p:cNvPr id="4" name="Slide Number Placeholder 3"/>
          <p:cNvSpPr>
            <a:spLocks noGrp="1"/>
          </p:cNvSpPr>
          <p:nvPr>
            <p:ph type="sldNum" sz="quarter" idx="12"/>
          </p:nvPr>
        </p:nvSpPr>
        <p:spPr/>
        <p:txBody>
          <a:bodyPr/>
          <a:lstStyle/>
          <a:p>
            <a:pPr algn="r"/>
            <a:fld id="{D686B8CC-193F-4250-BC1F-F7A4E6423114}" type="slidenum">
              <a:rPr lang="en-US" smtClean="0"/>
              <a:pPr algn="r"/>
              <a:t>24</a:t>
            </a:fld>
            <a:endParaRPr lang="en-US" dirty="0"/>
          </a:p>
        </p:txBody>
      </p:sp>
    </p:spTree>
    <p:extLst>
      <p:ext uri="{BB962C8B-B14F-4D97-AF65-F5344CB8AC3E}">
        <p14:creationId xmlns:p14="http://schemas.microsoft.com/office/powerpoint/2010/main" val="2522635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550" y="2348850"/>
            <a:ext cx="6156220" cy="1800251"/>
          </a:xfrm>
        </p:spPr>
        <p:txBody>
          <a:bodyPr>
            <a:normAutofit/>
          </a:bodyPr>
          <a:lstStyle/>
          <a:p>
            <a:pPr algn="ctr"/>
            <a:r>
              <a:rPr lang="en-US" sz="2800" dirty="0" smtClean="0"/>
              <a:t>Rebecca Bryant, </a:t>
            </a:r>
            <a:r>
              <a:rPr lang="en-US" sz="2800" dirty="0"/>
              <a:t>PhD</a:t>
            </a:r>
          </a:p>
          <a:p>
            <a:pPr algn="ctr"/>
            <a:r>
              <a:rPr lang="en-US" sz="2800" dirty="0" smtClean="0"/>
              <a:t>Director of Community, ORCID</a:t>
            </a:r>
          </a:p>
          <a:p>
            <a:pPr algn="ctr"/>
            <a:r>
              <a:rPr lang="en-US" sz="2800" dirty="0">
                <a:solidFill>
                  <a:srgbClr val="99FF33"/>
                </a:solidFill>
              </a:rPr>
              <a:t>r.bryant@orcid.org </a:t>
            </a:r>
          </a:p>
          <a:p>
            <a:pPr algn="ctr"/>
            <a:r>
              <a:rPr lang="es-ES_tradnl" sz="2800" u="sng" dirty="0">
                <a:solidFill>
                  <a:srgbClr val="99FF33"/>
                </a:solidFill>
              </a:rPr>
              <a:t>http://orcid.org/0000-0002-2753-</a:t>
            </a:r>
            <a:r>
              <a:rPr lang="es-ES_tradnl" sz="2800" u="sng" dirty="0" smtClean="0">
                <a:solidFill>
                  <a:srgbClr val="99FF33"/>
                </a:solidFill>
              </a:rPr>
              <a:t>3881</a:t>
            </a:r>
            <a:endParaRPr lang="fr-FR" sz="2800" dirty="0">
              <a:solidFill>
                <a:srgbClr val="99FF33"/>
              </a:solidFill>
              <a:cs typeface="Arial" charset="0"/>
            </a:endParaRPr>
          </a:p>
          <a:p>
            <a:pPr algn="ctr"/>
            <a:endParaRPr lang="en-US" sz="2800" dirty="0"/>
          </a:p>
        </p:txBody>
      </p:sp>
      <p:sp>
        <p:nvSpPr>
          <p:cNvPr id="2" name="TextBox 1"/>
          <p:cNvSpPr txBox="1"/>
          <p:nvPr/>
        </p:nvSpPr>
        <p:spPr>
          <a:xfrm>
            <a:off x="8100208" y="35408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66938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4474" y="1985963"/>
            <a:ext cx="2523327" cy="4140200"/>
          </a:xfrm>
        </p:spPr>
        <p:txBody>
          <a:bodyPr vert="horz" lIns="91440" tIns="45720" rIns="91440" bIns="45720" rtlCol="0">
            <a:normAutofit/>
          </a:bodyPr>
          <a:lstStyle/>
          <a:p>
            <a:pPr>
              <a:spcBef>
                <a:spcPts val="800"/>
              </a:spcBef>
              <a:buSzPct val="100000"/>
              <a:buFont typeface="Arial"/>
              <a:buChar char="•"/>
            </a:pPr>
            <a:r>
              <a:rPr lang="en-US" sz="1600" dirty="0"/>
              <a:t>J. </a:t>
            </a:r>
            <a:r>
              <a:rPr lang="en-US" sz="1600" dirty="0" err="1"/>
              <a:t>Å</a:t>
            </a:r>
            <a:r>
              <a:rPr lang="en-US" sz="1600" dirty="0"/>
              <a:t>. S. </a:t>
            </a:r>
            <a:r>
              <a:rPr lang="en-US" sz="1600" dirty="0" err="1"/>
              <a:t>Sørensen</a:t>
            </a:r>
            <a:endParaRPr lang="en-US" sz="1600" dirty="0"/>
          </a:p>
          <a:p>
            <a:pPr>
              <a:spcBef>
                <a:spcPts val="800"/>
              </a:spcBef>
              <a:buSzPct val="100000"/>
              <a:buFont typeface="Arial"/>
              <a:buChar char="•"/>
            </a:pPr>
            <a:r>
              <a:rPr lang="en-US" sz="1600" dirty="0"/>
              <a:t>J. </a:t>
            </a:r>
            <a:r>
              <a:rPr lang="en-US" sz="1600" dirty="0" err="1"/>
              <a:t>Aa</a:t>
            </a:r>
            <a:r>
              <a:rPr lang="en-US" sz="1600" dirty="0"/>
              <a:t>. S. </a:t>
            </a:r>
            <a:r>
              <a:rPr lang="en-US" sz="1600" dirty="0" err="1"/>
              <a:t>Sørensen</a:t>
            </a:r>
            <a:endParaRPr lang="en-US" sz="1600" dirty="0"/>
          </a:p>
          <a:p>
            <a:pPr>
              <a:spcBef>
                <a:spcPts val="800"/>
              </a:spcBef>
              <a:buSzPct val="100000"/>
              <a:buFont typeface="Arial"/>
              <a:buChar char="•"/>
            </a:pPr>
            <a:r>
              <a:rPr lang="en-US" sz="1600" dirty="0" smtClean="0"/>
              <a:t>J. </a:t>
            </a:r>
            <a:r>
              <a:rPr lang="en-US" sz="1600" dirty="0" err="1"/>
              <a:t>Å</a:t>
            </a:r>
            <a:r>
              <a:rPr lang="en-US" sz="1600" dirty="0"/>
              <a:t>. S. Sorensen</a:t>
            </a:r>
          </a:p>
          <a:p>
            <a:pPr>
              <a:spcBef>
                <a:spcPts val="800"/>
              </a:spcBef>
              <a:buSzPct val="100000"/>
              <a:buFont typeface="Arial"/>
              <a:buChar char="•"/>
            </a:pPr>
            <a:r>
              <a:rPr lang="en-US" sz="1600" dirty="0"/>
              <a:t>J. </a:t>
            </a:r>
            <a:r>
              <a:rPr lang="en-US" sz="1600" dirty="0" err="1"/>
              <a:t>Aa</a:t>
            </a:r>
            <a:r>
              <a:rPr lang="en-US" sz="1600" dirty="0"/>
              <a:t>. S. Sorensen</a:t>
            </a:r>
          </a:p>
          <a:p>
            <a:pPr>
              <a:spcBef>
                <a:spcPts val="800"/>
              </a:spcBef>
              <a:buSzPct val="100000"/>
              <a:buFont typeface="Arial"/>
              <a:buChar char="•"/>
            </a:pPr>
            <a:r>
              <a:rPr lang="en-US" sz="1600" dirty="0"/>
              <a:t>J. </a:t>
            </a:r>
            <a:r>
              <a:rPr lang="en-US" sz="1600" dirty="0" err="1"/>
              <a:t>Å</a:t>
            </a:r>
            <a:r>
              <a:rPr lang="en-US" sz="1600" dirty="0"/>
              <a:t>. S. </a:t>
            </a:r>
            <a:r>
              <a:rPr lang="en-US" sz="1600" dirty="0" err="1"/>
              <a:t>Soerensen</a:t>
            </a:r>
            <a:endParaRPr lang="en-US" sz="1600" dirty="0"/>
          </a:p>
          <a:p>
            <a:pPr>
              <a:spcBef>
                <a:spcPts val="800"/>
              </a:spcBef>
              <a:buSzPct val="100000"/>
              <a:buFont typeface="Arial"/>
              <a:buChar char="•"/>
            </a:pPr>
            <a:r>
              <a:rPr lang="en-US" sz="1600" dirty="0"/>
              <a:t>J. </a:t>
            </a:r>
            <a:r>
              <a:rPr lang="en-US" sz="1600" dirty="0" err="1"/>
              <a:t>Aa</a:t>
            </a:r>
            <a:r>
              <a:rPr lang="en-US" sz="1600" dirty="0"/>
              <a:t>. S. </a:t>
            </a:r>
            <a:r>
              <a:rPr lang="en-US" sz="1600" dirty="0" err="1"/>
              <a:t>Soerensen</a:t>
            </a:r>
            <a:endParaRPr lang="en-US" sz="1600" dirty="0"/>
          </a:p>
          <a:p>
            <a:pPr>
              <a:spcBef>
                <a:spcPts val="800"/>
              </a:spcBef>
              <a:buSzPct val="100000"/>
              <a:buFont typeface="Arial"/>
              <a:buChar char="•"/>
            </a:pPr>
            <a:r>
              <a:rPr lang="en-US" sz="1600" dirty="0"/>
              <a:t>Jens </a:t>
            </a:r>
            <a:r>
              <a:rPr lang="en-US" sz="1600" dirty="0" err="1"/>
              <a:t>Å</a:t>
            </a:r>
            <a:r>
              <a:rPr lang="en-US" sz="1600" dirty="0"/>
              <a:t>. S. </a:t>
            </a:r>
            <a:r>
              <a:rPr lang="en-US" sz="1600" dirty="0" err="1"/>
              <a:t>Sørensen</a:t>
            </a:r>
            <a:endParaRPr lang="en-US" sz="1600" dirty="0"/>
          </a:p>
          <a:p>
            <a:pPr>
              <a:spcBef>
                <a:spcPts val="800"/>
              </a:spcBef>
              <a:buSzPct val="100000"/>
              <a:buFont typeface="Arial"/>
              <a:buChar char="•"/>
            </a:pPr>
            <a:r>
              <a:rPr lang="en-US" sz="1600" dirty="0"/>
              <a:t>Jens </a:t>
            </a:r>
            <a:r>
              <a:rPr lang="en-US" sz="1600" dirty="0" err="1"/>
              <a:t>Aa</a:t>
            </a:r>
            <a:r>
              <a:rPr lang="en-US" sz="1600" dirty="0"/>
              <a:t>. S. </a:t>
            </a:r>
            <a:r>
              <a:rPr lang="en-US" sz="1600" dirty="0" err="1"/>
              <a:t>Sørensen</a:t>
            </a:r>
            <a:endParaRPr lang="en-US" sz="1600" dirty="0"/>
          </a:p>
          <a:p>
            <a:pPr>
              <a:spcBef>
                <a:spcPts val="800"/>
              </a:spcBef>
              <a:buSzPct val="100000"/>
              <a:buFont typeface="Arial"/>
              <a:buChar char="•"/>
            </a:pPr>
            <a:r>
              <a:rPr lang="en-US" sz="1600" dirty="0"/>
              <a:t>Jens </a:t>
            </a:r>
            <a:r>
              <a:rPr lang="en-US" sz="1600" dirty="0" err="1"/>
              <a:t>Å</a:t>
            </a:r>
            <a:r>
              <a:rPr lang="en-US" sz="1600" dirty="0"/>
              <a:t>. S. Sorensen</a:t>
            </a:r>
          </a:p>
          <a:p>
            <a:pPr>
              <a:spcBef>
                <a:spcPts val="800"/>
              </a:spcBef>
              <a:buSzPct val="100000"/>
              <a:buFont typeface="Arial"/>
              <a:buChar char="•"/>
            </a:pPr>
            <a:r>
              <a:rPr lang="en-US" sz="1600" dirty="0"/>
              <a:t>Jens </a:t>
            </a:r>
            <a:r>
              <a:rPr lang="en-US" sz="1600" dirty="0" err="1"/>
              <a:t>Aa</a:t>
            </a:r>
            <a:r>
              <a:rPr lang="en-US" sz="1600" dirty="0"/>
              <a:t>. S. Sorensen</a:t>
            </a:r>
          </a:p>
          <a:p>
            <a:pPr>
              <a:spcBef>
                <a:spcPts val="800"/>
              </a:spcBef>
              <a:buSzPct val="100000"/>
              <a:buFont typeface="Arial"/>
              <a:buChar char="•"/>
            </a:pPr>
            <a:r>
              <a:rPr lang="en-US" sz="1600" dirty="0"/>
              <a:t>Jens </a:t>
            </a:r>
            <a:r>
              <a:rPr lang="en-US" sz="1600" dirty="0" err="1"/>
              <a:t>Å</a:t>
            </a:r>
            <a:r>
              <a:rPr lang="en-US" sz="1600" dirty="0"/>
              <a:t>. S. </a:t>
            </a:r>
            <a:r>
              <a:rPr lang="en-US" sz="1600" dirty="0" err="1"/>
              <a:t>Soerensen</a:t>
            </a:r>
            <a:endParaRPr lang="en-US" sz="1600" dirty="0"/>
          </a:p>
          <a:p>
            <a:pPr>
              <a:spcBef>
                <a:spcPts val="800"/>
              </a:spcBef>
              <a:buSzPct val="100000"/>
              <a:buFont typeface="Arial"/>
              <a:buChar char="•"/>
            </a:pPr>
            <a:r>
              <a:rPr lang="en-US" sz="1600" dirty="0"/>
              <a:t>Jens </a:t>
            </a:r>
            <a:r>
              <a:rPr lang="en-US" sz="1600" dirty="0" err="1"/>
              <a:t>Aa</a:t>
            </a:r>
            <a:r>
              <a:rPr lang="en-US" sz="1600" dirty="0"/>
              <a:t>. S. </a:t>
            </a:r>
            <a:r>
              <a:rPr lang="en-US" sz="1600" dirty="0" err="1"/>
              <a:t>Soerensen</a:t>
            </a:r>
            <a:endParaRPr lang="en-US" sz="1600" dirty="0"/>
          </a:p>
          <a:p>
            <a:pPr>
              <a:spcBef>
                <a:spcPts val="800"/>
              </a:spcBef>
              <a:buSzPct val="100000"/>
              <a:buFont typeface="Arial"/>
              <a:buChar char="•"/>
            </a:pPr>
            <a:endParaRPr lang="en-US" sz="1600" dirty="0"/>
          </a:p>
        </p:txBody>
      </p:sp>
      <p:sp>
        <p:nvSpPr>
          <p:cNvPr id="4" name="Content Placeholder 3"/>
          <p:cNvSpPr>
            <a:spLocks noGrp="1"/>
          </p:cNvSpPr>
          <p:nvPr>
            <p:ph sz="half" idx="2"/>
          </p:nvPr>
        </p:nvSpPr>
        <p:spPr>
          <a:xfrm>
            <a:off x="3132501" y="1985963"/>
            <a:ext cx="2804375" cy="4140200"/>
          </a:xfrm>
        </p:spPr>
        <p:txBody>
          <a:bodyPr vert="horz" lIns="91440" tIns="45720" rIns="91440" bIns="45720" rtlCol="0">
            <a:normAutofit/>
          </a:bodyPr>
          <a:lstStyle/>
          <a:p>
            <a:pPr>
              <a:spcBef>
                <a:spcPts val="800"/>
              </a:spcBef>
              <a:buSzPct val="100000"/>
              <a:buFont typeface="Arial"/>
              <a:buChar char="•"/>
            </a:pPr>
            <a:r>
              <a:rPr lang="en-US" sz="1600" dirty="0"/>
              <a:t>J. </a:t>
            </a:r>
            <a:r>
              <a:rPr lang="en-US" sz="1600" dirty="0" err="1" smtClean="0"/>
              <a:t>Åge</a:t>
            </a:r>
            <a:r>
              <a:rPr lang="en-US" sz="1600" dirty="0" smtClean="0"/>
              <a:t> </a:t>
            </a:r>
            <a:r>
              <a:rPr lang="en-US" sz="1600" dirty="0"/>
              <a:t>S. </a:t>
            </a:r>
            <a:r>
              <a:rPr lang="en-US" sz="1600" dirty="0" err="1"/>
              <a:t>Sørensen</a:t>
            </a:r>
            <a:endParaRPr lang="en-US" sz="1600" dirty="0"/>
          </a:p>
          <a:p>
            <a:pPr>
              <a:spcBef>
                <a:spcPts val="800"/>
              </a:spcBef>
              <a:buSzPct val="100000"/>
              <a:buFont typeface="Arial"/>
              <a:buChar char="•"/>
            </a:pPr>
            <a:r>
              <a:rPr lang="en-US" sz="1600" dirty="0"/>
              <a:t>J. </a:t>
            </a:r>
            <a:r>
              <a:rPr lang="en-US" sz="1600" dirty="0" err="1" smtClean="0"/>
              <a:t>Aage</a:t>
            </a:r>
            <a:r>
              <a:rPr lang="en-US" sz="1600" dirty="0" smtClean="0"/>
              <a:t> </a:t>
            </a:r>
            <a:r>
              <a:rPr lang="en-US" sz="1600" dirty="0"/>
              <a:t>S. </a:t>
            </a:r>
            <a:r>
              <a:rPr lang="en-US" sz="1600" dirty="0" err="1"/>
              <a:t>Sørensen</a:t>
            </a:r>
            <a:endParaRPr lang="en-US" sz="1600" dirty="0"/>
          </a:p>
          <a:p>
            <a:pPr>
              <a:spcBef>
                <a:spcPts val="800"/>
              </a:spcBef>
              <a:buSzPct val="100000"/>
              <a:buFont typeface="Arial"/>
              <a:buChar char="•"/>
            </a:pPr>
            <a:r>
              <a:rPr lang="en-US" sz="1600" dirty="0"/>
              <a:t>J. </a:t>
            </a:r>
            <a:r>
              <a:rPr lang="en-US" sz="1600" dirty="0" err="1" smtClean="0"/>
              <a:t>Åge</a:t>
            </a:r>
            <a:r>
              <a:rPr lang="en-US" sz="1600" dirty="0" smtClean="0"/>
              <a:t> </a:t>
            </a:r>
            <a:r>
              <a:rPr lang="en-US" sz="1600" dirty="0"/>
              <a:t>S. Sorensen</a:t>
            </a:r>
          </a:p>
          <a:p>
            <a:pPr>
              <a:spcBef>
                <a:spcPts val="800"/>
              </a:spcBef>
              <a:buSzPct val="100000"/>
              <a:buFont typeface="Arial"/>
              <a:buChar char="•"/>
            </a:pPr>
            <a:r>
              <a:rPr lang="en-US" sz="1600" dirty="0"/>
              <a:t>J. </a:t>
            </a:r>
            <a:r>
              <a:rPr lang="en-US" sz="1600" dirty="0" err="1" smtClean="0"/>
              <a:t>Aage</a:t>
            </a:r>
            <a:r>
              <a:rPr lang="en-US" sz="1600" dirty="0" smtClean="0"/>
              <a:t> </a:t>
            </a:r>
            <a:r>
              <a:rPr lang="en-US" sz="1600" dirty="0"/>
              <a:t>S. Sorensen</a:t>
            </a:r>
          </a:p>
          <a:p>
            <a:pPr>
              <a:spcBef>
                <a:spcPts val="800"/>
              </a:spcBef>
              <a:buSzPct val="100000"/>
              <a:buFont typeface="Arial"/>
              <a:buChar char="•"/>
            </a:pPr>
            <a:r>
              <a:rPr lang="en-US" sz="1600" dirty="0"/>
              <a:t>J. </a:t>
            </a:r>
            <a:r>
              <a:rPr lang="en-US" sz="1600" dirty="0" err="1" smtClean="0"/>
              <a:t>Åge</a:t>
            </a:r>
            <a:r>
              <a:rPr lang="en-US" sz="1600" dirty="0" smtClean="0"/>
              <a:t> </a:t>
            </a:r>
            <a:r>
              <a:rPr lang="en-US" sz="1600" dirty="0"/>
              <a:t>S. </a:t>
            </a:r>
            <a:r>
              <a:rPr lang="en-US" sz="1600" dirty="0" err="1"/>
              <a:t>Soerensen</a:t>
            </a:r>
            <a:endParaRPr lang="en-US" sz="1600" dirty="0"/>
          </a:p>
          <a:p>
            <a:pPr>
              <a:spcBef>
                <a:spcPts val="800"/>
              </a:spcBef>
              <a:buSzPct val="100000"/>
              <a:buFont typeface="Arial"/>
              <a:buChar char="•"/>
            </a:pPr>
            <a:r>
              <a:rPr lang="en-US" sz="1600" dirty="0"/>
              <a:t>J. </a:t>
            </a:r>
            <a:r>
              <a:rPr lang="en-US" sz="1600" dirty="0" err="1" smtClean="0"/>
              <a:t>Aage</a:t>
            </a:r>
            <a:r>
              <a:rPr lang="en-US" sz="1600" dirty="0" smtClean="0"/>
              <a:t> </a:t>
            </a:r>
            <a:r>
              <a:rPr lang="en-US" sz="1600" dirty="0"/>
              <a:t>S. </a:t>
            </a:r>
            <a:r>
              <a:rPr lang="en-US" sz="1600" dirty="0" err="1"/>
              <a:t>Soerensen</a:t>
            </a:r>
            <a:endParaRPr lang="en-US" sz="1600" dirty="0"/>
          </a:p>
          <a:p>
            <a:pPr>
              <a:spcBef>
                <a:spcPts val="800"/>
              </a:spcBef>
              <a:buSzPct val="100000"/>
              <a:buFont typeface="Arial"/>
              <a:buChar char="•"/>
            </a:pPr>
            <a:r>
              <a:rPr lang="en-US" sz="1600" dirty="0"/>
              <a:t>Jens </a:t>
            </a:r>
            <a:r>
              <a:rPr lang="en-US" sz="1600" dirty="0" err="1" smtClean="0"/>
              <a:t>Åge</a:t>
            </a:r>
            <a:r>
              <a:rPr lang="en-US" sz="1600" dirty="0" smtClean="0"/>
              <a:t> </a:t>
            </a:r>
            <a:r>
              <a:rPr lang="en-US" sz="1600" dirty="0"/>
              <a:t>S. </a:t>
            </a:r>
            <a:r>
              <a:rPr lang="en-US" sz="1600" dirty="0" err="1"/>
              <a:t>Sørensen</a:t>
            </a:r>
            <a:endParaRPr lang="en-US" sz="1600" dirty="0"/>
          </a:p>
          <a:p>
            <a:pPr>
              <a:spcBef>
                <a:spcPts val="800"/>
              </a:spcBef>
              <a:buSzPct val="100000"/>
              <a:buFont typeface="Arial"/>
              <a:buChar char="•"/>
            </a:pPr>
            <a:r>
              <a:rPr lang="en-US" sz="1600" dirty="0"/>
              <a:t>Jens </a:t>
            </a:r>
            <a:r>
              <a:rPr lang="en-US" sz="1600" dirty="0" err="1" smtClean="0"/>
              <a:t>Aage</a:t>
            </a:r>
            <a:r>
              <a:rPr lang="en-US" sz="1600" dirty="0" smtClean="0"/>
              <a:t> </a:t>
            </a:r>
            <a:r>
              <a:rPr lang="en-US" sz="1600" dirty="0"/>
              <a:t>S. </a:t>
            </a:r>
            <a:r>
              <a:rPr lang="en-US" sz="1600" dirty="0" err="1"/>
              <a:t>Sørensen</a:t>
            </a:r>
            <a:endParaRPr lang="en-US" sz="1600" dirty="0"/>
          </a:p>
          <a:p>
            <a:pPr>
              <a:spcBef>
                <a:spcPts val="800"/>
              </a:spcBef>
              <a:buSzPct val="100000"/>
              <a:buFont typeface="Arial"/>
              <a:buChar char="•"/>
            </a:pPr>
            <a:r>
              <a:rPr lang="en-US" sz="1600" dirty="0"/>
              <a:t>Jens </a:t>
            </a:r>
            <a:r>
              <a:rPr lang="en-US" sz="1600" dirty="0" err="1" smtClean="0"/>
              <a:t>Åge</a:t>
            </a:r>
            <a:r>
              <a:rPr lang="en-US" sz="1600" dirty="0" smtClean="0"/>
              <a:t> </a:t>
            </a:r>
            <a:r>
              <a:rPr lang="en-US" sz="1600" dirty="0"/>
              <a:t>S. Sorensen</a:t>
            </a:r>
          </a:p>
          <a:p>
            <a:pPr>
              <a:spcBef>
                <a:spcPts val="800"/>
              </a:spcBef>
              <a:buSzPct val="100000"/>
              <a:buFont typeface="Arial"/>
              <a:buChar char="•"/>
            </a:pPr>
            <a:r>
              <a:rPr lang="en-US" sz="1600" dirty="0"/>
              <a:t>Jens </a:t>
            </a:r>
            <a:r>
              <a:rPr lang="en-US" sz="1600" dirty="0" err="1" smtClean="0"/>
              <a:t>Aage</a:t>
            </a:r>
            <a:r>
              <a:rPr lang="en-US" sz="1600" dirty="0" smtClean="0"/>
              <a:t> </a:t>
            </a:r>
            <a:r>
              <a:rPr lang="en-US" sz="1600" dirty="0"/>
              <a:t>S. Sorensen</a:t>
            </a:r>
          </a:p>
          <a:p>
            <a:pPr>
              <a:spcBef>
                <a:spcPts val="800"/>
              </a:spcBef>
              <a:buSzPct val="100000"/>
              <a:buFont typeface="Arial"/>
              <a:buChar char="•"/>
            </a:pPr>
            <a:r>
              <a:rPr lang="en-US" sz="1600" dirty="0"/>
              <a:t>Jens </a:t>
            </a:r>
            <a:r>
              <a:rPr lang="en-US" sz="1600" dirty="0" err="1" smtClean="0"/>
              <a:t>Åge</a:t>
            </a:r>
            <a:r>
              <a:rPr lang="en-US" sz="1600" dirty="0" smtClean="0"/>
              <a:t> </a:t>
            </a:r>
            <a:r>
              <a:rPr lang="en-US" sz="1600" dirty="0"/>
              <a:t>S. </a:t>
            </a:r>
            <a:r>
              <a:rPr lang="en-US" sz="1600" dirty="0" err="1"/>
              <a:t>Soerensen</a:t>
            </a:r>
            <a:endParaRPr lang="en-US" sz="1600" dirty="0"/>
          </a:p>
          <a:p>
            <a:pPr>
              <a:spcBef>
                <a:spcPts val="800"/>
              </a:spcBef>
              <a:buSzPct val="100000"/>
              <a:buFont typeface="Arial"/>
              <a:buChar char="•"/>
            </a:pPr>
            <a:r>
              <a:rPr lang="en-US" sz="1600" dirty="0"/>
              <a:t>Jens </a:t>
            </a:r>
            <a:r>
              <a:rPr lang="en-US" sz="1600" dirty="0" err="1" smtClean="0"/>
              <a:t>Aage</a:t>
            </a:r>
            <a:r>
              <a:rPr lang="en-US" sz="1600" dirty="0" smtClean="0"/>
              <a:t> </a:t>
            </a:r>
            <a:r>
              <a:rPr lang="en-US" sz="1600" dirty="0"/>
              <a:t>S. </a:t>
            </a:r>
            <a:r>
              <a:rPr lang="en-US" sz="1600" dirty="0" err="1"/>
              <a:t>Soerensen</a:t>
            </a:r>
            <a:endParaRPr lang="en-US" sz="1600" dirty="0"/>
          </a:p>
        </p:txBody>
      </p:sp>
      <p:sp>
        <p:nvSpPr>
          <p:cNvPr id="5" name="TextBox 4"/>
          <p:cNvSpPr txBox="1"/>
          <p:nvPr/>
        </p:nvSpPr>
        <p:spPr>
          <a:xfrm>
            <a:off x="323410" y="1249550"/>
            <a:ext cx="8658991" cy="523220"/>
          </a:xfrm>
          <a:prstGeom prst="rect">
            <a:avLst/>
          </a:prstGeom>
          <a:noFill/>
        </p:spPr>
        <p:txBody>
          <a:bodyPr wrap="none" rtlCol="0">
            <a:spAutoFit/>
          </a:bodyPr>
          <a:lstStyle/>
          <a:p>
            <a:r>
              <a:rPr lang="en-US" sz="2800" dirty="0" smtClean="0">
                <a:solidFill>
                  <a:schemeClr val="accent5"/>
                </a:solidFill>
                <a:latin typeface="+mj-lt"/>
              </a:rPr>
              <a:t>An illustrative example:     </a:t>
            </a:r>
            <a:r>
              <a:rPr lang="en-US" sz="2800" b="1" dirty="0" smtClean="0">
                <a:solidFill>
                  <a:schemeClr val="accent5"/>
                </a:solidFill>
                <a:latin typeface="+mj-lt"/>
              </a:rPr>
              <a:t>Jens </a:t>
            </a:r>
            <a:r>
              <a:rPr lang="en-US" sz="2800" b="1" dirty="0" err="1">
                <a:solidFill>
                  <a:schemeClr val="accent5"/>
                </a:solidFill>
                <a:latin typeface="+mj-lt"/>
              </a:rPr>
              <a:t>Åge</a:t>
            </a:r>
            <a:r>
              <a:rPr lang="en-US" sz="2800" b="1" dirty="0">
                <a:solidFill>
                  <a:schemeClr val="accent5"/>
                </a:solidFill>
                <a:latin typeface="+mj-lt"/>
              </a:rPr>
              <a:t> </a:t>
            </a:r>
            <a:r>
              <a:rPr lang="en-US" sz="2800" b="1" dirty="0" err="1">
                <a:solidFill>
                  <a:schemeClr val="accent5"/>
                </a:solidFill>
                <a:latin typeface="+mj-lt"/>
              </a:rPr>
              <a:t>Smærup</a:t>
            </a:r>
            <a:r>
              <a:rPr lang="en-US" sz="2800" b="1" dirty="0">
                <a:solidFill>
                  <a:schemeClr val="accent5"/>
                </a:solidFill>
                <a:latin typeface="+mj-lt"/>
              </a:rPr>
              <a:t> </a:t>
            </a:r>
            <a:r>
              <a:rPr lang="en-US" sz="2800" b="1" dirty="0" err="1" smtClean="0">
                <a:solidFill>
                  <a:schemeClr val="accent5"/>
                </a:solidFill>
                <a:latin typeface="+mj-lt"/>
              </a:rPr>
              <a:t>Sørensen</a:t>
            </a:r>
            <a:endParaRPr lang="en-US" sz="2800" b="1" dirty="0">
              <a:solidFill>
                <a:schemeClr val="accent5"/>
              </a:solidFill>
              <a:latin typeface="+mj-lt"/>
            </a:endParaRPr>
          </a:p>
        </p:txBody>
      </p:sp>
      <p:sp>
        <p:nvSpPr>
          <p:cNvPr id="6" name="Content Placeholder 3"/>
          <p:cNvSpPr txBox="1">
            <a:spLocks/>
          </p:cNvSpPr>
          <p:nvPr/>
        </p:nvSpPr>
        <p:spPr>
          <a:xfrm>
            <a:off x="5877604" y="1999538"/>
            <a:ext cx="3519066"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800"/>
              </a:spcBef>
              <a:buSzPct val="100000"/>
              <a:buFont typeface="Arial"/>
              <a:buChar char="•"/>
            </a:pPr>
            <a:r>
              <a:rPr lang="en-US" sz="1600" dirty="0">
                <a:solidFill>
                  <a:schemeClr val="bg1"/>
                </a:solidFill>
              </a:rPr>
              <a:t>J. </a:t>
            </a:r>
            <a:r>
              <a:rPr lang="en-US" sz="1600" dirty="0" err="1">
                <a:solidFill>
                  <a:schemeClr val="bg1"/>
                </a:solidFill>
              </a:rPr>
              <a:t>Åge</a:t>
            </a:r>
            <a:r>
              <a:rPr lang="en-US" sz="1600" dirty="0">
                <a:solidFill>
                  <a:schemeClr val="bg1"/>
                </a:solidFill>
              </a:rPr>
              <a:t> </a:t>
            </a:r>
            <a:r>
              <a:rPr lang="en-US" sz="1600" dirty="0" err="1" smtClean="0">
                <a:solidFill>
                  <a:schemeClr val="bg1"/>
                </a:solidFill>
              </a:rPr>
              <a:t>Smærup</a:t>
            </a:r>
            <a:r>
              <a:rPr lang="en-US" sz="1600" dirty="0" smtClean="0">
                <a:solidFill>
                  <a:schemeClr val="bg1"/>
                </a:solidFill>
              </a:rPr>
              <a:t> </a:t>
            </a:r>
            <a:r>
              <a:rPr lang="en-US" sz="1600" dirty="0" err="1">
                <a:solidFill>
                  <a:schemeClr val="bg1"/>
                </a:solidFill>
              </a:rPr>
              <a:t>Sørensen</a:t>
            </a:r>
            <a:endParaRPr lang="en-US" sz="1600" dirty="0">
              <a:solidFill>
                <a:schemeClr val="bg1"/>
              </a:solidFill>
            </a:endParaRPr>
          </a:p>
          <a:p>
            <a:pPr>
              <a:spcBef>
                <a:spcPts val="800"/>
              </a:spcBef>
              <a:buSzPct val="100000"/>
              <a:buFont typeface="Arial"/>
              <a:buChar char="•"/>
            </a:pPr>
            <a:r>
              <a:rPr lang="en-US" sz="1600" dirty="0">
                <a:solidFill>
                  <a:schemeClr val="bg1"/>
                </a:solidFill>
              </a:rPr>
              <a:t>J. </a:t>
            </a:r>
            <a:r>
              <a:rPr lang="en-US" sz="1600" dirty="0" err="1" smtClean="0">
                <a:solidFill>
                  <a:schemeClr val="bg1"/>
                </a:solidFill>
              </a:rPr>
              <a:t>Aage</a:t>
            </a:r>
            <a:r>
              <a:rPr lang="en-US" sz="1600" dirty="0" smtClean="0">
                <a:solidFill>
                  <a:schemeClr val="bg1"/>
                </a:solidFill>
              </a:rPr>
              <a:t> </a:t>
            </a:r>
            <a:r>
              <a:rPr lang="en-US" sz="1600" dirty="0" err="1" smtClean="0">
                <a:solidFill>
                  <a:schemeClr val="bg1"/>
                </a:solidFill>
              </a:rPr>
              <a:t>Smaerup</a:t>
            </a:r>
            <a:r>
              <a:rPr lang="en-US" sz="1600" dirty="0" smtClean="0">
                <a:solidFill>
                  <a:schemeClr val="bg1"/>
                </a:solidFill>
              </a:rPr>
              <a:t> </a:t>
            </a:r>
            <a:r>
              <a:rPr lang="en-US" sz="1600" dirty="0" err="1">
                <a:solidFill>
                  <a:schemeClr val="bg1"/>
                </a:solidFill>
              </a:rPr>
              <a:t>Sørensen</a:t>
            </a:r>
            <a:endParaRPr lang="en-US" sz="1600" dirty="0">
              <a:solidFill>
                <a:schemeClr val="bg1"/>
              </a:solidFill>
            </a:endParaRPr>
          </a:p>
          <a:p>
            <a:pPr>
              <a:spcBef>
                <a:spcPts val="800"/>
              </a:spcBef>
              <a:buSzPct val="100000"/>
              <a:buFont typeface="Arial"/>
              <a:buChar char="•"/>
            </a:pPr>
            <a:r>
              <a:rPr lang="en-US" sz="1600" dirty="0">
                <a:solidFill>
                  <a:schemeClr val="bg1"/>
                </a:solidFill>
              </a:rPr>
              <a:t>J. </a:t>
            </a:r>
            <a:r>
              <a:rPr lang="en-US" sz="1600" dirty="0" err="1">
                <a:solidFill>
                  <a:schemeClr val="bg1"/>
                </a:solidFill>
              </a:rPr>
              <a:t>Åge</a:t>
            </a:r>
            <a:r>
              <a:rPr lang="en-US" sz="1600" dirty="0">
                <a:solidFill>
                  <a:schemeClr val="bg1"/>
                </a:solidFill>
              </a:rPr>
              <a:t> </a:t>
            </a:r>
            <a:r>
              <a:rPr lang="en-US" sz="1600" dirty="0" err="1" smtClean="0">
                <a:solidFill>
                  <a:schemeClr val="bg1"/>
                </a:solidFill>
              </a:rPr>
              <a:t>Smarup</a:t>
            </a:r>
            <a:r>
              <a:rPr lang="en-US" sz="1600" dirty="0" smtClean="0">
                <a:solidFill>
                  <a:schemeClr val="bg1"/>
                </a:solidFill>
              </a:rPr>
              <a:t> </a:t>
            </a:r>
            <a:r>
              <a:rPr lang="en-US" sz="1600" dirty="0">
                <a:solidFill>
                  <a:schemeClr val="bg1"/>
                </a:solidFill>
              </a:rPr>
              <a:t>Sorensen</a:t>
            </a:r>
          </a:p>
          <a:p>
            <a:pPr>
              <a:spcBef>
                <a:spcPts val="800"/>
              </a:spcBef>
              <a:buSzPct val="100000"/>
              <a:buFont typeface="Arial"/>
              <a:buChar char="•"/>
            </a:pPr>
            <a:r>
              <a:rPr lang="en-US" sz="1600" dirty="0">
                <a:solidFill>
                  <a:schemeClr val="bg1"/>
                </a:solidFill>
              </a:rPr>
              <a:t>J. </a:t>
            </a:r>
            <a:r>
              <a:rPr lang="en-US" sz="1600" dirty="0" err="1">
                <a:solidFill>
                  <a:schemeClr val="bg1"/>
                </a:solidFill>
              </a:rPr>
              <a:t>Aage</a:t>
            </a:r>
            <a:r>
              <a:rPr lang="en-US" sz="1600" dirty="0">
                <a:solidFill>
                  <a:schemeClr val="bg1"/>
                </a:solidFill>
              </a:rPr>
              <a:t> </a:t>
            </a:r>
            <a:r>
              <a:rPr lang="en-US" sz="1600" dirty="0" err="1" smtClean="0">
                <a:solidFill>
                  <a:schemeClr val="bg1"/>
                </a:solidFill>
              </a:rPr>
              <a:t>Smarup</a:t>
            </a:r>
            <a:r>
              <a:rPr lang="en-US" sz="1600" dirty="0" smtClean="0">
                <a:solidFill>
                  <a:schemeClr val="bg1"/>
                </a:solidFill>
              </a:rPr>
              <a:t> </a:t>
            </a:r>
            <a:r>
              <a:rPr lang="en-US" sz="1600" dirty="0">
                <a:solidFill>
                  <a:schemeClr val="bg1"/>
                </a:solidFill>
              </a:rPr>
              <a:t>Sorensen</a:t>
            </a:r>
          </a:p>
          <a:p>
            <a:pPr>
              <a:spcBef>
                <a:spcPts val="800"/>
              </a:spcBef>
              <a:buSzPct val="100000"/>
              <a:buFont typeface="Arial"/>
              <a:buChar char="•"/>
            </a:pPr>
            <a:r>
              <a:rPr lang="en-US" sz="1600" dirty="0">
                <a:solidFill>
                  <a:schemeClr val="bg1"/>
                </a:solidFill>
              </a:rPr>
              <a:t>J. </a:t>
            </a:r>
            <a:r>
              <a:rPr lang="en-US" sz="1600" dirty="0" err="1">
                <a:solidFill>
                  <a:schemeClr val="bg1"/>
                </a:solidFill>
              </a:rPr>
              <a:t>Åge</a:t>
            </a:r>
            <a:r>
              <a:rPr lang="en-US" sz="1600" dirty="0">
                <a:solidFill>
                  <a:schemeClr val="bg1"/>
                </a:solidFill>
              </a:rPr>
              <a:t> </a:t>
            </a:r>
            <a:r>
              <a:rPr lang="en-US" sz="1600" dirty="0" err="1" smtClean="0">
                <a:solidFill>
                  <a:schemeClr val="bg1"/>
                </a:solidFill>
              </a:rPr>
              <a:t>Smaerup</a:t>
            </a:r>
            <a:r>
              <a:rPr lang="en-US" sz="1600" dirty="0" smtClean="0">
                <a:solidFill>
                  <a:schemeClr val="bg1"/>
                </a:solidFill>
              </a:rPr>
              <a:t> </a:t>
            </a:r>
            <a:r>
              <a:rPr lang="en-US" sz="1600" dirty="0" err="1">
                <a:solidFill>
                  <a:schemeClr val="bg1"/>
                </a:solidFill>
              </a:rPr>
              <a:t>Soerensen</a:t>
            </a:r>
            <a:endParaRPr lang="en-US" sz="1600" dirty="0">
              <a:solidFill>
                <a:schemeClr val="bg1"/>
              </a:solidFill>
            </a:endParaRPr>
          </a:p>
          <a:p>
            <a:pPr>
              <a:spcBef>
                <a:spcPts val="800"/>
              </a:spcBef>
              <a:buSzPct val="100000"/>
              <a:buFont typeface="Arial"/>
              <a:buChar char="•"/>
            </a:pPr>
            <a:r>
              <a:rPr lang="en-US" sz="1600" dirty="0">
                <a:solidFill>
                  <a:schemeClr val="bg1"/>
                </a:solidFill>
              </a:rPr>
              <a:t>J. </a:t>
            </a:r>
            <a:r>
              <a:rPr lang="en-US" sz="1600" dirty="0" err="1">
                <a:solidFill>
                  <a:schemeClr val="bg1"/>
                </a:solidFill>
              </a:rPr>
              <a:t>Aage</a:t>
            </a:r>
            <a:r>
              <a:rPr lang="en-US" sz="1600" dirty="0">
                <a:solidFill>
                  <a:schemeClr val="bg1"/>
                </a:solidFill>
              </a:rPr>
              <a:t> </a:t>
            </a:r>
            <a:r>
              <a:rPr lang="en-US" sz="1600" dirty="0" err="1" smtClean="0">
                <a:solidFill>
                  <a:schemeClr val="bg1"/>
                </a:solidFill>
              </a:rPr>
              <a:t>Smaerup</a:t>
            </a:r>
            <a:r>
              <a:rPr lang="en-US" sz="1600" dirty="0" smtClean="0">
                <a:solidFill>
                  <a:schemeClr val="bg1"/>
                </a:solidFill>
              </a:rPr>
              <a:t> </a:t>
            </a:r>
            <a:r>
              <a:rPr lang="en-US" sz="1600" dirty="0" err="1">
                <a:solidFill>
                  <a:schemeClr val="bg1"/>
                </a:solidFill>
              </a:rPr>
              <a:t>Soerensen</a:t>
            </a:r>
            <a:endParaRPr lang="en-US" sz="1600" dirty="0">
              <a:solidFill>
                <a:schemeClr val="bg1"/>
              </a:solidFill>
            </a:endParaRPr>
          </a:p>
          <a:p>
            <a:pPr>
              <a:spcBef>
                <a:spcPts val="800"/>
              </a:spcBef>
              <a:buSzPct val="100000"/>
              <a:buFont typeface="Arial"/>
              <a:buChar char="•"/>
            </a:pPr>
            <a:r>
              <a:rPr lang="en-US" sz="1600" dirty="0">
                <a:solidFill>
                  <a:schemeClr val="bg1"/>
                </a:solidFill>
              </a:rPr>
              <a:t>Jens </a:t>
            </a:r>
            <a:r>
              <a:rPr lang="en-US" sz="1600" dirty="0" err="1">
                <a:solidFill>
                  <a:schemeClr val="bg1"/>
                </a:solidFill>
              </a:rPr>
              <a:t>Åge</a:t>
            </a:r>
            <a:r>
              <a:rPr lang="en-US" sz="1600" dirty="0">
                <a:solidFill>
                  <a:schemeClr val="bg1"/>
                </a:solidFill>
              </a:rPr>
              <a:t> </a:t>
            </a:r>
            <a:r>
              <a:rPr lang="en-US" sz="1600" dirty="0" err="1" smtClean="0">
                <a:solidFill>
                  <a:schemeClr val="bg1"/>
                </a:solidFill>
              </a:rPr>
              <a:t>Smærup</a:t>
            </a:r>
            <a:r>
              <a:rPr lang="en-US" sz="1600" dirty="0" smtClean="0">
                <a:solidFill>
                  <a:schemeClr val="bg1"/>
                </a:solidFill>
              </a:rPr>
              <a:t> </a:t>
            </a:r>
            <a:r>
              <a:rPr lang="en-US" sz="1600" dirty="0" err="1">
                <a:solidFill>
                  <a:schemeClr val="bg1"/>
                </a:solidFill>
              </a:rPr>
              <a:t>Sørensen</a:t>
            </a:r>
            <a:endParaRPr lang="en-US" sz="1600" dirty="0">
              <a:solidFill>
                <a:schemeClr val="bg1"/>
              </a:solidFill>
            </a:endParaRPr>
          </a:p>
          <a:p>
            <a:pPr>
              <a:spcBef>
                <a:spcPts val="800"/>
              </a:spcBef>
              <a:buSzPct val="100000"/>
              <a:buFont typeface="Arial"/>
              <a:buChar char="•"/>
            </a:pPr>
            <a:r>
              <a:rPr lang="en-US" sz="1600" dirty="0">
                <a:solidFill>
                  <a:schemeClr val="bg1"/>
                </a:solidFill>
              </a:rPr>
              <a:t>Jens </a:t>
            </a:r>
            <a:r>
              <a:rPr lang="en-US" sz="1600" dirty="0" err="1">
                <a:solidFill>
                  <a:schemeClr val="bg1"/>
                </a:solidFill>
              </a:rPr>
              <a:t>Aage</a:t>
            </a:r>
            <a:r>
              <a:rPr lang="en-US" sz="1600" dirty="0">
                <a:solidFill>
                  <a:schemeClr val="bg1"/>
                </a:solidFill>
              </a:rPr>
              <a:t> </a:t>
            </a:r>
            <a:r>
              <a:rPr lang="en-US" sz="1600" dirty="0" err="1" smtClean="0">
                <a:solidFill>
                  <a:schemeClr val="bg1"/>
                </a:solidFill>
              </a:rPr>
              <a:t>Smaerup</a:t>
            </a:r>
            <a:r>
              <a:rPr lang="en-US" sz="1600" dirty="0" smtClean="0">
                <a:solidFill>
                  <a:schemeClr val="bg1"/>
                </a:solidFill>
              </a:rPr>
              <a:t> </a:t>
            </a:r>
            <a:r>
              <a:rPr lang="en-US" sz="1600" dirty="0" err="1">
                <a:solidFill>
                  <a:schemeClr val="bg1"/>
                </a:solidFill>
              </a:rPr>
              <a:t>Sørensen</a:t>
            </a:r>
            <a:endParaRPr lang="en-US" sz="1600" dirty="0">
              <a:solidFill>
                <a:schemeClr val="bg1"/>
              </a:solidFill>
            </a:endParaRPr>
          </a:p>
          <a:p>
            <a:pPr>
              <a:spcBef>
                <a:spcPts val="800"/>
              </a:spcBef>
              <a:buSzPct val="100000"/>
              <a:buFont typeface="Arial"/>
              <a:buChar char="•"/>
            </a:pPr>
            <a:r>
              <a:rPr lang="en-US" sz="1600" dirty="0">
                <a:solidFill>
                  <a:schemeClr val="bg1"/>
                </a:solidFill>
              </a:rPr>
              <a:t>Jens </a:t>
            </a:r>
            <a:r>
              <a:rPr lang="en-US" sz="1600" dirty="0" err="1">
                <a:solidFill>
                  <a:schemeClr val="bg1"/>
                </a:solidFill>
              </a:rPr>
              <a:t>Åge</a:t>
            </a:r>
            <a:r>
              <a:rPr lang="en-US" sz="1600" dirty="0">
                <a:solidFill>
                  <a:schemeClr val="bg1"/>
                </a:solidFill>
              </a:rPr>
              <a:t> </a:t>
            </a:r>
            <a:r>
              <a:rPr lang="en-US" sz="1600" dirty="0" err="1" smtClean="0">
                <a:solidFill>
                  <a:schemeClr val="bg1"/>
                </a:solidFill>
              </a:rPr>
              <a:t>Smarup</a:t>
            </a:r>
            <a:r>
              <a:rPr lang="en-US" sz="1600" dirty="0" smtClean="0">
                <a:solidFill>
                  <a:schemeClr val="bg1"/>
                </a:solidFill>
              </a:rPr>
              <a:t> </a:t>
            </a:r>
            <a:r>
              <a:rPr lang="en-US" sz="1600" dirty="0">
                <a:solidFill>
                  <a:schemeClr val="bg1"/>
                </a:solidFill>
              </a:rPr>
              <a:t>Sorensen</a:t>
            </a:r>
          </a:p>
          <a:p>
            <a:pPr>
              <a:spcBef>
                <a:spcPts val="800"/>
              </a:spcBef>
              <a:buSzPct val="100000"/>
              <a:buFont typeface="Arial"/>
              <a:buChar char="•"/>
            </a:pPr>
            <a:r>
              <a:rPr lang="en-US" sz="1600" dirty="0">
                <a:solidFill>
                  <a:schemeClr val="bg1"/>
                </a:solidFill>
              </a:rPr>
              <a:t>Jens </a:t>
            </a:r>
            <a:r>
              <a:rPr lang="en-US" sz="1600" dirty="0" err="1">
                <a:solidFill>
                  <a:schemeClr val="bg1"/>
                </a:solidFill>
              </a:rPr>
              <a:t>Aage</a:t>
            </a:r>
            <a:r>
              <a:rPr lang="en-US" sz="1600" dirty="0">
                <a:solidFill>
                  <a:schemeClr val="bg1"/>
                </a:solidFill>
              </a:rPr>
              <a:t> </a:t>
            </a:r>
            <a:r>
              <a:rPr lang="en-US" sz="1600" dirty="0" err="1" smtClean="0">
                <a:solidFill>
                  <a:schemeClr val="bg1"/>
                </a:solidFill>
              </a:rPr>
              <a:t>Smarup</a:t>
            </a:r>
            <a:r>
              <a:rPr lang="en-US" sz="1600" dirty="0" smtClean="0">
                <a:solidFill>
                  <a:schemeClr val="bg1"/>
                </a:solidFill>
              </a:rPr>
              <a:t> </a:t>
            </a:r>
            <a:r>
              <a:rPr lang="en-US" sz="1600" dirty="0">
                <a:solidFill>
                  <a:schemeClr val="bg1"/>
                </a:solidFill>
              </a:rPr>
              <a:t>Sorensen</a:t>
            </a:r>
          </a:p>
          <a:p>
            <a:pPr>
              <a:spcBef>
                <a:spcPts val="800"/>
              </a:spcBef>
              <a:buSzPct val="100000"/>
              <a:buFont typeface="Arial"/>
              <a:buChar char="•"/>
            </a:pPr>
            <a:r>
              <a:rPr lang="en-US" sz="1600" dirty="0">
                <a:solidFill>
                  <a:schemeClr val="bg1"/>
                </a:solidFill>
              </a:rPr>
              <a:t>Jens </a:t>
            </a:r>
            <a:r>
              <a:rPr lang="en-US" sz="1600" dirty="0" err="1">
                <a:solidFill>
                  <a:schemeClr val="bg1"/>
                </a:solidFill>
              </a:rPr>
              <a:t>Åge</a:t>
            </a:r>
            <a:r>
              <a:rPr lang="en-US" sz="1600" dirty="0">
                <a:solidFill>
                  <a:schemeClr val="bg1"/>
                </a:solidFill>
              </a:rPr>
              <a:t> </a:t>
            </a:r>
            <a:r>
              <a:rPr lang="en-US" sz="1600" dirty="0" err="1" smtClean="0">
                <a:solidFill>
                  <a:schemeClr val="bg1"/>
                </a:solidFill>
              </a:rPr>
              <a:t>Smærup</a:t>
            </a:r>
            <a:r>
              <a:rPr lang="en-US" sz="1600" dirty="0" smtClean="0">
                <a:solidFill>
                  <a:schemeClr val="bg1"/>
                </a:solidFill>
              </a:rPr>
              <a:t> </a:t>
            </a:r>
            <a:r>
              <a:rPr lang="en-US" sz="1600" dirty="0" err="1">
                <a:solidFill>
                  <a:schemeClr val="bg1"/>
                </a:solidFill>
              </a:rPr>
              <a:t>Soerensen</a:t>
            </a:r>
            <a:endParaRPr lang="en-US" sz="1600" dirty="0">
              <a:solidFill>
                <a:schemeClr val="bg1"/>
              </a:solidFill>
            </a:endParaRPr>
          </a:p>
          <a:p>
            <a:pPr>
              <a:spcBef>
                <a:spcPts val="800"/>
              </a:spcBef>
              <a:buSzPct val="100000"/>
              <a:buFont typeface="Arial"/>
              <a:buChar char="•"/>
            </a:pPr>
            <a:r>
              <a:rPr lang="en-US" sz="1600" dirty="0">
                <a:solidFill>
                  <a:schemeClr val="bg1"/>
                </a:solidFill>
              </a:rPr>
              <a:t>Jens </a:t>
            </a:r>
            <a:r>
              <a:rPr lang="en-US" sz="1600" dirty="0" err="1">
                <a:solidFill>
                  <a:schemeClr val="bg1"/>
                </a:solidFill>
              </a:rPr>
              <a:t>Aage</a:t>
            </a:r>
            <a:r>
              <a:rPr lang="en-US" sz="1600" dirty="0">
                <a:solidFill>
                  <a:schemeClr val="bg1"/>
                </a:solidFill>
              </a:rPr>
              <a:t> </a:t>
            </a:r>
            <a:r>
              <a:rPr lang="en-US" sz="1600" dirty="0" err="1" smtClean="0">
                <a:solidFill>
                  <a:schemeClr val="bg1"/>
                </a:solidFill>
              </a:rPr>
              <a:t>Smaerup</a:t>
            </a:r>
            <a:r>
              <a:rPr lang="en-US" sz="1600" dirty="0" smtClean="0">
                <a:solidFill>
                  <a:schemeClr val="bg1"/>
                </a:solidFill>
              </a:rPr>
              <a:t> </a:t>
            </a:r>
            <a:r>
              <a:rPr lang="en-US" sz="1600" dirty="0" err="1">
                <a:solidFill>
                  <a:schemeClr val="bg1"/>
                </a:solidFill>
              </a:rPr>
              <a:t>Soerensen</a:t>
            </a:r>
            <a:endParaRPr lang="en-US" sz="1600" dirty="0">
              <a:solidFill>
                <a:schemeClr val="bg1"/>
              </a:solidFill>
            </a:endParaRPr>
          </a:p>
        </p:txBody>
      </p:sp>
      <p:sp>
        <p:nvSpPr>
          <p:cNvPr id="7" name="TextBox 6"/>
          <p:cNvSpPr txBox="1"/>
          <p:nvPr/>
        </p:nvSpPr>
        <p:spPr>
          <a:xfrm>
            <a:off x="5990434" y="6245001"/>
            <a:ext cx="3120541" cy="707886"/>
          </a:xfrm>
          <a:prstGeom prst="rect">
            <a:avLst/>
          </a:prstGeom>
          <a:noFill/>
        </p:spPr>
        <p:txBody>
          <a:bodyPr wrap="none" rtlCol="0">
            <a:spAutoFit/>
          </a:bodyPr>
          <a:lstStyle/>
          <a:p>
            <a:r>
              <a:rPr lang="en-US" sz="2000" b="1" dirty="0" smtClean="0">
                <a:solidFill>
                  <a:schemeClr val="accent1">
                    <a:lumMod val="75000"/>
                  </a:schemeClr>
                </a:solidFill>
                <a:latin typeface="+mn-lt"/>
              </a:rPr>
              <a:t>And on and on it goes …</a:t>
            </a:r>
            <a:endParaRPr lang="en-US" sz="2000" b="1" dirty="0">
              <a:solidFill>
                <a:schemeClr val="accent1">
                  <a:lumMod val="75000"/>
                </a:schemeClr>
              </a:solidFill>
              <a:latin typeface="+mn-lt"/>
            </a:endParaRPr>
          </a:p>
          <a:p>
            <a:endParaRPr lang="en-US" sz="2000" dirty="0">
              <a:latin typeface="+mn-lt"/>
            </a:endParaRPr>
          </a:p>
        </p:txBody>
      </p:sp>
      <p:sp>
        <p:nvSpPr>
          <p:cNvPr id="8" name="Title 7"/>
          <p:cNvSpPr>
            <a:spLocks noGrp="1"/>
          </p:cNvSpPr>
          <p:nvPr>
            <p:ph type="title"/>
          </p:nvPr>
        </p:nvSpPr>
        <p:spPr/>
        <p:txBody>
          <a:bodyPr/>
          <a:lstStyle/>
          <a:p>
            <a:endParaRPr lang="en-US"/>
          </a:p>
        </p:txBody>
      </p:sp>
      <p:sp>
        <p:nvSpPr>
          <p:cNvPr id="9" name="Title 1"/>
          <p:cNvSpPr txBox="1">
            <a:spLocks/>
          </p:cNvSpPr>
          <p:nvPr/>
        </p:nvSpPr>
        <p:spPr bwMode="auto">
          <a:xfrm>
            <a:off x="1475570" y="346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b" anchorCtr="0" compatLnSpc="1">
            <a:prstTxWarp prst="textNoShape">
              <a:avLst/>
            </a:prstTxWarp>
          </a:bodyPr>
          <a:lstStyle>
            <a:lvl1pPr algn="l" rtl="0" eaLnBrk="0" fontAlgn="base" hangingPunct="0">
              <a:spcBef>
                <a:spcPct val="0"/>
              </a:spcBef>
              <a:spcAft>
                <a:spcPct val="0"/>
              </a:spcAft>
              <a:defRPr sz="4400" kern="1200">
                <a:solidFill>
                  <a:srgbClr val="FFFFFF"/>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dirty="0" smtClean="0">
                <a:solidFill>
                  <a:srgbClr val="7EB606"/>
                </a:solidFill>
              </a:rPr>
              <a:t>Why use ORCID?</a:t>
            </a:r>
            <a:endParaRPr lang="en-US" dirty="0">
              <a:solidFill>
                <a:srgbClr val="7EB606"/>
              </a:solidFill>
            </a:endParaRPr>
          </a:p>
        </p:txBody>
      </p:sp>
    </p:spTree>
    <p:extLst>
      <p:ext uri="{BB962C8B-B14F-4D97-AF65-F5344CB8AC3E}">
        <p14:creationId xmlns:p14="http://schemas.microsoft.com/office/powerpoint/2010/main" val="38105192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9267131B-5616-BF43-BF80-4ACFAC3E1035}" type="datetime3">
              <a:rPr lang="en-US" smtClean="0"/>
              <a:t>26 November 2013</a:t>
            </a:fld>
            <a:endParaRPr lang="fr-FR"/>
          </a:p>
        </p:txBody>
      </p:sp>
      <p:sp>
        <p:nvSpPr>
          <p:cNvPr id="6" name="Footer Placeholder 5"/>
          <p:cNvSpPr>
            <a:spLocks noGrp="1"/>
          </p:cNvSpPr>
          <p:nvPr>
            <p:ph type="ftr" sz="quarter" idx="11"/>
          </p:nvPr>
        </p:nvSpPr>
        <p:spPr/>
        <p:txBody>
          <a:bodyPr/>
          <a:lstStyle/>
          <a:p>
            <a:pPr>
              <a:defRPr/>
            </a:pPr>
            <a:r>
              <a:rPr lang="fr-FR" i="1" smtClean="0">
                <a:solidFill>
                  <a:schemeClr val="bg2"/>
                </a:solidFill>
                <a:latin typeface="Gill Sans"/>
                <a:cs typeface="Gill Sans"/>
              </a:rPr>
              <a:t>orcid</a:t>
            </a:r>
            <a:r>
              <a:rPr lang="fr-FR" i="1" smtClean="0">
                <a:latin typeface="Gill Sans"/>
                <a:cs typeface="Gill Sans"/>
              </a:rPr>
              <a:t>.</a:t>
            </a:r>
            <a:r>
              <a:rPr lang="fr-FR" i="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7" name="Slide Number Placeholder 6"/>
          <p:cNvSpPr>
            <a:spLocks noGrp="1"/>
          </p:cNvSpPr>
          <p:nvPr>
            <p:ph type="sldNum" sz="quarter" idx="12"/>
          </p:nvPr>
        </p:nvSpPr>
        <p:spPr/>
        <p:txBody>
          <a:bodyPr/>
          <a:lstStyle/>
          <a:p>
            <a:pPr>
              <a:defRPr/>
            </a:pPr>
            <a:fld id="{DC880BAE-47D0-9948-98B5-6632034C9825}" type="slidenum">
              <a:rPr lang="fr-FR" smtClean="0"/>
              <a:pPr>
                <a:defRPr/>
              </a:pPr>
              <a:t>4</a:t>
            </a:fld>
            <a:endParaRPr lang="fr-FR"/>
          </a:p>
        </p:txBody>
      </p:sp>
      <p:sp>
        <p:nvSpPr>
          <p:cNvPr id="9" name="Title 1"/>
          <p:cNvSpPr txBox="1">
            <a:spLocks/>
          </p:cNvSpPr>
          <p:nvPr/>
        </p:nvSpPr>
        <p:spPr bwMode="auto">
          <a:xfrm>
            <a:off x="1475570" y="346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b" anchorCtr="0" compatLnSpc="1">
            <a:prstTxWarp prst="textNoShape">
              <a:avLst/>
            </a:prstTxWarp>
          </a:bodyPr>
          <a:lstStyle>
            <a:lvl1pPr algn="l" rtl="0" eaLnBrk="0" fontAlgn="base" hangingPunct="0">
              <a:spcBef>
                <a:spcPct val="0"/>
              </a:spcBef>
              <a:spcAft>
                <a:spcPct val="0"/>
              </a:spcAft>
              <a:defRPr sz="4400" kern="1200">
                <a:solidFill>
                  <a:srgbClr val="FFFFFF"/>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dirty="0" smtClean="0">
                <a:solidFill>
                  <a:srgbClr val="7EB606"/>
                </a:solidFill>
              </a:rPr>
              <a:t>Why use ORCID?</a:t>
            </a:r>
            <a:endParaRPr lang="en-US" dirty="0">
              <a:solidFill>
                <a:srgbClr val="7EB606"/>
              </a:solidFill>
            </a:endParaRPr>
          </a:p>
        </p:txBody>
      </p:sp>
      <p:sp>
        <p:nvSpPr>
          <p:cNvPr id="11" name="AutoShape 1"/>
          <p:cNvSpPr>
            <a:spLocks/>
          </p:cNvSpPr>
          <p:nvPr/>
        </p:nvSpPr>
        <p:spPr bwMode="auto">
          <a:xfrm>
            <a:off x="1187530" y="1412720"/>
            <a:ext cx="1224170" cy="5112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lstStyle/>
          <a:p>
            <a:pPr defTabSz="910796">
              <a:buClr>
                <a:srgbClr val="797979"/>
              </a:buClr>
            </a:pPr>
            <a:r>
              <a:rPr lang="ja-JP" altLang="en-US" sz="3700" dirty="0">
                <a:solidFill>
                  <a:srgbClr val="FFFFFF"/>
                </a:solidFill>
                <a:cs typeface="Arial" charset="0"/>
                <a:sym typeface="Arial" charset="0"/>
              </a:rPr>
              <a:t>王伟</a:t>
            </a:r>
            <a:endParaRPr lang="en-US" sz="3700" dirty="0">
              <a:solidFill>
                <a:srgbClr val="FFFFFF"/>
              </a:solidFill>
              <a:cs typeface="Arial" charset="0"/>
              <a:sym typeface="Arial" charset="0"/>
            </a:endParaRPr>
          </a:p>
          <a:p>
            <a:pPr defTabSz="910796">
              <a:buClr>
                <a:srgbClr val="797979"/>
              </a:buClr>
            </a:pPr>
            <a:r>
              <a:rPr lang="ja-JP" altLang="en-US" sz="3700" dirty="0">
                <a:solidFill>
                  <a:srgbClr val="FFFFFF"/>
                </a:solidFill>
                <a:cs typeface="Arial" charset="0"/>
                <a:sym typeface="Arial" charset="0"/>
              </a:rPr>
              <a:t>王薇</a:t>
            </a:r>
            <a:endParaRPr lang="en-US" sz="3700" dirty="0">
              <a:solidFill>
                <a:srgbClr val="FFFFFF"/>
              </a:solidFill>
              <a:cs typeface="Arial" charset="0"/>
              <a:sym typeface="Arial" charset="0"/>
            </a:endParaRPr>
          </a:p>
          <a:p>
            <a:pPr defTabSz="910796">
              <a:buClr>
                <a:srgbClr val="797979"/>
              </a:buClr>
            </a:pPr>
            <a:r>
              <a:rPr lang="ja-JP" altLang="en-US" sz="3700" dirty="0">
                <a:solidFill>
                  <a:srgbClr val="FFFFFF"/>
                </a:solidFill>
                <a:cs typeface="Arial" charset="0"/>
                <a:sym typeface="Arial" charset="0"/>
              </a:rPr>
              <a:t>王维</a:t>
            </a:r>
            <a:endParaRPr lang="en-US" sz="3700" dirty="0">
              <a:solidFill>
                <a:srgbClr val="FFFFFF"/>
              </a:solidFill>
              <a:cs typeface="Arial" charset="0"/>
              <a:sym typeface="Arial" charset="0"/>
            </a:endParaRPr>
          </a:p>
          <a:p>
            <a:pPr defTabSz="910796">
              <a:buClr>
                <a:srgbClr val="797979"/>
              </a:buClr>
            </a:pPr>
            <a:r>
              <a:rPr lang="ja-JP" altLang="en-US" sz="3700" dirty="0">
                <a:solidFill>
                  <a:srgbClr val="FFFFFF"/>
                </a:solidFill>
                <a:cs typeface="Arial" charset="0"/>
                <a:sym typeface="Arial" charset="0"/>
              </a:rPr>
              <a:t>王蔚</a:t>
            </a:r>
            <a:endParaRPr lang="en-US" sz="3700" dirty="0">
              <a:solidFill>
                <a:srgbClr val="FFFFFF"/>
              </a:solidFill>
              <a:cs typeface="Arial" charset="0"/>
              <a:sym typeface="Arial" charset="0"/>
            </a:endParaRPr>
          </a:p>
          <a:p>
            <a:pPr defTabSz="910796">
              <a:buClr>
                <a:srgbClr val="797979"/>
              </a:buClr>
            </a:pPr>
            <a:r>
              <a:rPr lang="ja-JP" altLang="en-US" sz="3700" dirty="0">
                <a:solidFill>
                  <a:srgbClr val="FFFFFF"/>
                </a:solidFill>
                <a:cs typeface="Arial" charset="0"/>
                <a:sym typeface="Arial" charset="0"/>
              </a:rPr>
              <a:t>汪卫</a:t>
            </a:r>
            <a:endParaRPr lang="en-US" sz="3700" dirty="0">
              <a:solidFill>
                <a:srgbClr val="FFFFFF"/>
              </a:solidFill>
              <a:cs typeface="Arial" charset="0"/>
              <a:sym typeface="Arial" charset="0"/>
            </a:endParaRPr>
          </a:p>
          <a:p>
            <a:pPr defTabSz="910796">
              <a:buClr>
                <a:srgbClr val="797979"/>
              </a:buClr>
            </a:pPr>
            <a:r>
              <a:rPr lang="ja-JP" altLang="en-US" sz="3700" dirty="0">
                <a:solidFill>
                  <a:srgbClr val="FFFFFF"/>
                </a:solidFill>
                <a:cs typeface="Arial" charset="0"/>
                <a:sym typeface="Arial" charset="0"/>
              </a:rPr>
              <a:t>汪玮</a:t>
            </a:r>
            <a:endParaRPr lang="en-US" sz="3700" dirty="0">
              <a:solidFill>
                <a:srgbClr val="FFFFFF"/>
              </a:solidFill>
              <a:cs typeface="Arial" charset="0"/>
              <a:sym typeface="Arial" charset="0"/>
            </a:endParaRPr>
          </a:p>
          <a:p>
            <a:pPr defTabSz="910796">
              <a:buClr>
                <a:srgbClr val="797979"/>
              </a:buClr>
            </a:pPr>
            <a:r>
              <a:rPr lang="ja-JP" altLang="en-US" sz="3700" dirty="0">
                <a:solidFill>
                  <a:srgbClr val="FFFFFF"/>
                </a:solidFill>
                <a:cs typeface="Arial" charset="0"/>
                <a:sym typeface="Arial" charset="0"/>
              </a:rPr>
              <a:t>汪威</a:t>
            </a:r>
            <a:endParaRPr lang="en-US" sz="3700" dirty="0">
              <a:solidFill>
                <a:srgbClr val="FFFFFF"/>
              </a:solidFill>
              <a:cs typeface="Arial" charset="0"/>
              <a:sym typeface="Arial" charset="0"/>
            </a:endParaRPr>
          </a:p>
          <a:p>
            <a:pPr defTabSz="910796">
              <a:buClr>
                <a:srgbClr val="797979"/>
              </a:buClr>
            </a:pPr>
            <a:r>
              <a:rPr lang="ja-JP" altLang="en-US" sz="3700" dirty="0">
                <a:solidFill>
                  <a:srgbClr val="FFFFFF"/>
                </a:solidFill>
                <a:cs typeface="Arial" charset="0"/>
                <a:sym typeface="Arial" charset="0"/>
              </a:rPr>
              <a:t>汪巍</a:t>
            </a:r>
            <a:endParaRPr lang="en-US" dirty="0">
              <a:solidFill>
                <a:srgbClr val="FFFFFF"/>
              </a:solidFill>
            </a:endParaRPr>
          </a:p>
        </p:txBody>
      </p:sp>
      <p:sp>
        <p:nvSpPr>
          <p:cNvPr id="12" name="AutoShape 2"/>
          <p:cNvSpPr>
            <a:spLocks/>
          </p:cNvSpPr>
          <p:nvPr/>
        </p:nvSpPr>
        <p:spPr bwMode="auto">
          <a:xfrm>
            <a:off x="5680398" y="3616524"/>
            <a:ext cx="1445493" cy="3929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lstStyle/>
          <a:p>
            <a:pPr defTabSz="910796">
              <a:buClr>
                <a:srgbClr val="797979"/>
              </a:buClr>
            </a:pPr>
            <a:r>
              <a:rPr lang="en-US" sz="2400" dirty="0">
                <a:solidFill>
                  <a:srgbClr val="FFFFFF"/>
                </a:solidFill>
                <a:cs typeface="Arial" charset="0"/>
                <a:sym typeface="Arial" charset="0"/>
              </a:rPr>
              <a:t>Wei Wang</a:t>
            </a:r>
            <a:endParaRPr lang="en-US" dirty="0">
              <a:solidFill>
                <a:srgbClr val="FFFFFF"/>
              </a:solidFill>
            </a:endParaRPr>
          </a:p>
        </p:txBody>
      </p:sp>
      <p:sp>
        <p:nvSpPr>
          <p:cNvPr id="13" name="AutoShape 3"/>
          <p:cNvSpPr>
            <a:spLocks/>
          </p:cNvSpPr>
          <p:nvPr/>
        </p:nvSpPr>
        <p:spPr bwMode="auto">
          <a:xfrm>
            <a:off x="4125516" y="3429000"/>
            <a:ext cx="892969" cy="892969"/>
          </a:xfrm>
          <a:prstGeom prst="rightArrow">
            <a:avLst>
              <a:gd name="adj1" fmla="val 32000"/>
              <a:gd name="adj2" fmla="val 44000"/>
            </a:avLst>
          </a:prstGeom>
          <a:solidFill>
            <a:srgbClr val="373BAA"/>
          </a:solidFill>
          <a:ln>
            <a:noFill/>
          </a:ln>
          <a:effectLst>
            <a:outerShdw blurRad="127000" dist="76201" dir="2700000" algn="ctr" rotWithShape="0">
              <a:srgbClr val="000000">
                <a:alpha val="75000"/>
              </a:srgbClr>
            </a:outerShdw>
          </a:effectLst>
          <a:extLst>
            <a:ext uri="{91240B29-F687-4f45-9708-019B960494DF}">
              <a14:hiddenLine xmlns:a14="http://schemas.microsoft.com/office/drawing/2010/main" w="25400" cap="flat" cmpd="sng">
                <a:solidFill>
                  <a:srgbClr val="000000"/>
                </a:solidFill>
                <a:prstDash val="solid"/>
                <a:miter lim="0"/>
                <a:headEnd/>
                <a:tailEnd/>
              </a14:hiddenLine>
            </a:ext>
          </a:extLst>
        </p:spPr>
        <p:txBody>
          <a:bodyPr lIns="26788" tIns="26788" rIns="26788" bIns="26788"/>
          <a:lstStyle/>
          <a:p>
            <a:pPr defTabSz="910796">
              <a:buClr>
                <a:srgbClr val="797979"/>
              </a:buClr>
            </a:pPr>
            <a:endParaRPr lang="en-US" sz="2400">
              <a:solidFill>
                <a:srgbClr val="797979"/>
              </a:solidFill>
              <a:cs typeface="Arial" charset="0"/>
              <a:sym typeface="Arial" charset="0"/>
            </a:endParaRPr>
          </a:p>
        </p:txBody>
      </p:sp>
      <p:sp>
        <p:nvSpPr>
          <p:cNvPr id="14" name="AutoShape 4"/>
          <p:cNvSpPr>
            <a:spLocks/>
          </p:cNvSpPr>
          <p:nvPr/>
        </p:nvSpPr>
        <p:spPr bwMode="auto">
          <a:xfrm>
            <a:off x="3203810" y="5445280"/>
            <a:ext cx="5316660" cy="4666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b="1" dirty="0" err="1" smtClean="0">
                <a:solidFill>
                  <a:srgbClr val="FFFFFF"/>
                </a:solidFill>
              </a:rPr>
              <a:t>http:dx.doi.org</a:t>
            </a:r>
            <a:r>
              <a:rPr lang="en-US" b="1" dirty="0" smtClean="0">
                <a:solidFill>
                  <a:srgbClr val="FFFFFF"/>
                </a:solidFill>
              </a:rPr>
              <a:t>/10.1103</a:t>
            </a:r>
            <a:r>
              <a:rPr lang="en-US" b="1" dirty="0">
                <a:solidFill>
                  <a:srgbClr val="FFFFFF"/>
                </a:solidFill>
              </a:rPr>
              <a:t>/PhysRevLett.99.230001</a:t>
            </a:r>
          </a:p>
        </p:txBody>
      </p:sp>
      <p:sp>
        <p:nvSpPr>
          <p:cNvPr id="15" name="AutoShape 5"/>
          <p:cNvSpPr>
            <a:spLocks/>
          </p:cNvSpPr>
          <p:nvPr/>
        </p:nvSpPr>
        <p:spPr bwMode="auto">
          <a:xfrm>
            <a:off x="8465344" y="6509742"/>
            <a:ext cx="221010" cy="2098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r" defTabSz="910796"/>
            <a:fld id="{A44CB8A8-311B-5D41-AF7F-A043EC86FDC6}" type="slidenum">
              <a:rPr lang="en-US" sz="1100">
                <a:solidFill>
                  <a:srgbClr val="C4C4C4"/>
                </a:solidFill>
                <a:cs typeface="Arial" charset="0"/>
                <a:sym typeface="Arial" charset="0"/>
              </a:rPr>
              <a:pPr algn="r" defTabSz="910796"/>
              <a:t>4</a:t>
            </a:fld>
            <a:endParaRPr lang="en-US"/>
          </a:p>
        </p:txBody>
      </p:sp>
      <p:pic>
        <p:nvPicPr>
          <p:cNvPr id="16" name="Picture 4" descr="dropp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7880" y="2996940"/>
            <a:ext cx="1625473" cy="1650480"/>
          </a:xfrm>
          <a:prstGeom prst="rect">
            <a:avLst/>
          </a:prstGeom>
          <a:noFill/>
          <a:ln>
            <a:noFill/>
          </a:ln>
          <a:effectLst>
            <a:outerShdw blurRad="127000" dist="76201"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32530643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691600" y="116540"/>
            <a:ext cx="7315200" cy="914400"/>
          </a:xfrm>
        </p:spPr>
        <p:txBody>
          <a:bodyPr/>
          <a:lstStyle/>
          <a:p>
            <a:pPr algn="r"/>
            <a:r>
              <a:rPr lang="en-US" dirty="0" smtClean="0">
                <a:solidFill>
                  <a:srgbClr val="7EB606"/>
                </a:solidFill>
              </a:rPr>
              <a:t>ORCID Mission</a:t>
            </a:r>
            <a:endParaRPr lang="en-US" dirty="0">
              <a:solidFill>
                <a:srgbClr val="7EB606"/>
              </a:solidFill>
            </a:endParaRPr>
          </a:p>
        </p:txBody>
      </p:sp>
      <p:sp>
        <p:nvSpPr>
          <p:cNvPr id="12" name="Text Placeholder 11"/>
          <p:cNvSpPr>
            <a:spLocks noGrp="1"/>
          </p:cNvSpPr>
          <p:nvPr>
            <p:ph type="body" idx="1"/>
          </p:nvPr>
        </p:nvSpPr>
        <p:spPr>
          <a:xfrm>
            <a:off x="1403560" y="980660"/>
            <a:ext cx="6696930" cy="1512210"/>
          </a:xfrm>
        </p:spPr>
        <p:txBody>
          <a:bodyPr/>
          <a:lstStyle/>
          <a:p>
            <a:pPr lvl="0" algn="ctr"/>
            <a:r>
              <a:rPr lang="en-US" sz="2800" dirty="0">
                <a:solidFill>
                  <a:srgbClr val="FFFFFF"/>
                </a:solidFill>
              </a:rPr>
              <a:t>ORCID is an </a:t>
            </a:r>
            <a:r>
              <a:rPr lang="en-US" sz="2800" dirty="0" smtClean="0">
                <a:solidFill>
                  <a:srgbClr val="FFFFFF"/>
                </a:solidFill>
              </a:rPr>
              <a:t>independent, </a:t>
            </a:r>
            <a:r>
              <a:rPr lang="en-US" sz="2800" i="1" dirty="0" smtClean="0">
                <a:solidFill>
                  <a:srgbClr val="FFFFFF"/>
                </a:solidFill>
              </a:rPr>
              <a:t>open</a:t>
            </a:r>
            <a:r>
              <a:rPr lang="en-US" sz="2800" i="1" dirty="0">
                <a:solidFill>
                  <a:srgbClr val="FFFFFF"/>
                </a:solidFill>
              </a:rPr>
              <a:t>, not-for-</a:t>
            </a:r>
            <a:r>
              <a:rPr lang="en-US" sz="2800" i="1" dirty="0" smtClean="0">
                <a:solidFill>
                  <a:srgbClr val="FFFFFF"/>
                </a:solidFill>
              </a:rPr>
              <a:t>profit, international, and community</a:t>
            </a:r>
            <a:r>
              <a:rPr lang="en-US" sz="2800" i="1" dirty="0">
                <a:solidFill>
                  <a:srgbClr val="FFFFFF"/>
                </a:solidFill>
              </a:rPr>
              <a:t>-driven </a:t>
            </a:r>
            <a:r>
              <a:rPr lang="en-US" sz="2800" dirty="0" smtClean="0">
                <a:solidFill>
                  <a:srgbClr val="FFFFFF"/>
                </a:solidFill>
              </a:rPr>
              <a:t>organization</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205760503"/>
              </p:ext>
            </p:extLst>
          </p:nvPr>
        </p:nvGraphicFramePr>
        <p:xfrm>
          <a:off x="1403560" y="2420860"/>
          <a:ext cx="6912960" cy="3312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a:spLocks noGrp="1"/>
          </p:cNvSpPr>
          <p:nvPr>
            <p:ph type="sldNum" sz="quarter" idx="12"/>
          </p:nvPr>
        </p:nvSpPr>
        <p:spPr>
          <a:xfrm>
            <a:off x="6876320" y="6309400"/>
            <a:ext cx="2133600" cy="365125"/>
          </a:xfrm>
        </p:spPr>
        <p:txBody>
          <a:bodyPr/>
          <a:lstStyle/>
          <a:p>
            <a:fld id="{D686B8CC-193F-4250-BC1F-F7A4E6423114}" type="slidenum">
              <a:rPr lang="en-US" smtClean="0"/>
              <a:pPr/>
              <a:t>5</a:t>
            </a:fld>
            <a:endParaRPr lang="en-US"/>
          </a:p>
        </p:txBody>
      </p:sp>
      <p:sp>
        <p:nvSpPr>
          <p:cNvPr id="4" name="TextBox 3"/>
          <p:cNvSpPr txBox="1"/>
          <p:nvPr/>
        </p:nvSpPr>
        <p:spPr>
          <a:xfrm>
            <a:off x="1691600" y="1628750"/>
            <a:ext cx="2520350" cy="369332"/>
          </a:xfrm>
          <a:prstGeom prst="rect">
            <a:avLst/>
          </a:prstGeom>
          <a:noFill/>
        </p:spPr>
        <p:txBody>
          <a:bodyPr wrap="square" rtlCol="0">
            <a:spAutoFit/>
          </a:bodyPr>
          <a:lstStyle/>
          <a:p>
            <a:endParaRPr lang="en-US" dirty="0"/>
          </a:p>
        </p:txBody>
      </p:sp>
      <p:sp>
        <p:nvSpPr>
          <p:cNvPr id="7" name="Oval 6"/>
          <p:cNvSpPr/>
          <p:nvPr/>
        </p:nvSpPr>
        <p:spPr>
          <a:xfrm>
            <a:off x="3995920" y="3429000"/>
            <a:ext cx="1440200" cy="1413800"/>
          </a:xfrm>
          <a:prstGeom prst="ellipse">
            <a:avLst/>
          </a:prstGeom>
          <a:blipFill>
            <a:blip r:embed="rId8">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738063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9490" y="1700760"/>
            <a:ext cx="3528490" cy="4598014"/>
          </a:xfrm>
        </p:spPr>
        <p:txBody>
          <a:bodyPr>
            <a:normAutofit/>
          </a:bodyPr>
          <a:lstStyle/>
          <a:p>
            <a:pPr marL="0" indent="0">
              <a:buNone/>
            </a:pPr>
            <a:endParaRPr lang="en-US" dirty="0"/>
          </a:p>
          <a:p>
            <a:pPr marL="0" indent="0">
              <a:buNone/>
            </a:pPr>
            <a:r>
              <a:rPr lang="en-US" dirty="0" smtClean="0"/>
              <a:t>ORCID iD enables system</a:t>
            </a:r>
            <a:r>
              <a:rPr lang="en-US" dirty="0"/>
              <a:t>-to-system interoperability by c</a:t>
            </a:r>
            <a:r>
              <a:rPr lang="en-US" dirty="0" smtClean="0"/>
              <a:t>onnecting </a:t>
            </a:r>
            <a:r>
              <a:rPr lang="en-US" dirty="0"/>
              <a:t>across disciplines, research sectors, and national boundaries. </a:t>
            </a:r>
          </a:p>
          <a:p>
            <a:pPr marL="0" indent="0">
              <a:spcBef>
                <a:spcPts val="0"/>
              </a:spcBef>
              <a:spcAft>
                <a:spcPts val="600"/>
              </a:spcAft>
              <a:buClr>
                <a:schemeClr val="accent5"/>
              </a:buClr>
              <a:buNone/>
            </a:pPr>
            <a:endParaRPr lang="en-US" i="1" dirty="0" smtClean="0">
              <a:ln>
                <a:noFill/>
              </a:ln>
            </a:endParaRPr>
          </a:p>
        </p:txBody>
      </p:sp>
      <p:sp>
        <p:nvSpPr>
          <p:cNvPr id="4" name="Slide Number Placeholder 3"/>
          <p:cNvSpPr>
            <a:spLocks noGrp="1"/>
          </p:cNvSpPr>
          <p:nvPr>
            <p:ph type="sldNum" sz="quarter" idx="12"/>
          </p:nvPr>
        </p:nvSpPr>
        <p:spPr/>
        <p:txBody>
          <a:bodyPr/>
          <a:lstStyle/>
          <a:p>
            <a:fld id="{D686B8CC-193F-4250-BC1F-F7A4E6423114}" type="slidenum">
              <a:rPr lang="en-US" smtClean="0"/>
              <a:pPr/>
              <a:t>6</a:t>
            </a:fld>
            <a:endParaRPr lang="en-US"/>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302450046"/>
              </p:ext>
            </p:extLst>
          </p:nvPr>
        </p:nvGraphicFramePr>
        <p:xfrm>
          <a:off x="4644010" y="1184445"/>
          <a:ext cx="4984515" cy="504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1691600" y="11654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b" anchorCtr="0" compatLnSpc="1">
            <a:prstTxWarp prst="textNoShape">
              <a:avLst/>
            </a:prstTxWarp>
          </a:bodyPr>
          <a:lstStyle>
            <a:lvl1pPr algn="l" rtl="0" eaLnBrk="0" fontAlgn="base" hangingPunct="0">
              <a:spcBef>
                <a:spcPct val="0"/>
              </a:spcBef>
              <a:spcAft>
                <a:spcPct val="0"/>
              </a:spcAft>
              <a:defRPr sz="4400" kern="1200">
                <a:solidFill>
                  <a:srgbClr val="FFFFFF"/>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Gill Sans MT"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dirty="0" smtClean="0">
                <a:solidFill>
                  <a:srgbClr val="7EB606"/>
                </a:solidFill>
              </a:rPr>
              <a:t>ORCID is a hub</a:t>
            </a:r>
            <a:endParaRPr lang="en-US" dirty="0">
              <a:solidFill>
                <a:srgbClr val="7EB606"/>
              </a:solidFill>
            </a:endParaRPr>
          </a:p>
        </p:txBody>
      </p:sp>
    </p:spTree>
    <p:extLst>
      <p:ext uri="{BB962C8B-B14F-4D97-AF65-F5344CB8AC3E}">
        <p14:creationId xmlns:p14="http://schemas.microsoft.com/office/powerpoint/2010/main" val="291784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331550" y="29635"/>
            <a:ext cx="7315200" cy="914400"/>
          </a:xfrm>
        </p:spPr>
        <p:txBody>
          <a:bodyPr/>
          <a:lstStyle/>
          <a:p>
            <a:pPr algn="r"/>
            <a:r>
              <a:rPr lang="en-US" dirty="0" smtClean="0">
                <a:solidFill>
                  <a:srgbClr val="7EB606"/>
                </a:solidFill>
              </a:rPr>
              <a:t>ORCID by the numbers</a:t>
            </a:r>
            <a:endParaRPr lang="en-US" dirty="0">
              <a:solidFill>
                <a:srgbClr val="7EB606"/>
              </a:solidFill>
            </a:endParaRPr>
          </a:p>
        </p:txBody>
      </p:sp>
      <p:sp>
        <p:nvSpPr>
          <p:cNvPr id="2" name="Content Placeholder 1"/>
          <p:cNvSpPr>
            <a:spLocks noGrp="1"/>
          </p:cNvSpPr>
          <p:nvPr>
            <p:ph sz="half" idx="1"/>
          </p:nvPr>
        </p:nvSpPr>
        <p:spPr>
          <a:xfrm>
            <a:off x="467430" y="1196690"/>
            <a:ext cx="3528490" cy="5472760"/>
          </a:xfrm>
        </p:spPr>
        <p:txBody>
          <a:bodyPr>
            <a:normAutofit fontScale="70000" lnSpcReduction="20000"/>
          </a:bodyPr>
          <a:lstStyle/>
          <a:p>
            <a:pPr>
              <a:buClr>
                <a:schemeClr val="accent5"/>
              </a:buClr>
              <a:buFont typeface="Arial"/>
              <a:buChar char="•"/>
            </a:pPr>
            <a:r>
              <a:rPr lang="en-US" sz="2800" dirty="0" smtClean="0">
                <a:ea typeface="ヒラギノ角ゴ ProN W6" charset="0"/>
                <a:cs typeface="Arial" charset="0"/>
                <a:sym typeface="Arial" charset="0"/>
              </a:rPr>
              <a:t>10/16/12: registry launch</a:t>
            </a:r>
          </a:p>
          <a:p>
            <a:pPr>
              <a:buClr>
                <a:schemeClr val="accent5"/>
              </a:buClr>
              <a:buFont typeface="Arial"/>
              <a:buChar char="•"/>
            </a:pPr>
            <a:r>
              <a:rPr lang="en-US" sz="2800" dirty="0" smtClean="0">
                <a:ea typeface="ヒラギノ角ゴ ProN W6" charset="0"/>
                <a:cs typeface="Arial" charset="0"/>
                <a:sym typeface="Arial" charset="0"/>
              </a:rPr>
              <a:t>370,000 registry users</a:t>
            </a:r>
          </a:p>
          <a:p>
            <a:pPr>
              <a:buClr>
                <a:schemeClr val="accent5"/>
              </a:buClr>
              <a:buFont typeface="Arial"/>
              <a:buChar char="•"/>
            </a:pPr>
            <a:r>
              <a:rPr lang="en-US" sz="2800" dirty="0" smtClean="0">
                <a:ln>
                  <a:noFill/>
                </a:ln>
                <a:ea typeface="ヒラギノ角ゴ ProN W6" charset="0"/>
                <a:cs typeface="Arial" charset="0"/>
                <a:sym typeface="Arial" charset="0"/>
              </a:rPr>
              <a:t>90+ member organizations</a:t>
            </a:r>
          </a:p>
          <a:p>
            <a:pPr>
              <a:buClr>
                <a:schemeClr val="accent5"/>
              </a:buClr>
              <a:buFont typeface="Arial"/>
              <a:buChar char="•"/>
            </a:pPr>
            <a:r>
              <a:rPr lang="en-US" sz="2800" dirty="0" smtClean="0">
                <a:ea typeface="ヒラギノ角ゴ ProN W6" charset="0"/>
                <a:cs typeface="Arial" charset="0"/>
                <a:sym typeface="Arial" charset="0"/>
              </a:rPr>
              <a:t>50 integrations</a:t>
            </a:r>
          </a:p>
          <a:p>
            <a:pPr>
              <a:buClr>
                <a:schemeClr val="accent5"/>
              </a:buClr>
              <a:buFont typeface="Arial"/>
              <a:buChar char="•"/>
            </a:pPr>
            <a:r>
              <a:rPr lang="en-US" dirty="0" smtClean="0">
                <a:ea typeface="ヒラギノ角ゴ ProN W6" charset="0"/>
                <a:cs typeface="Arial" charset="0"/>
                <a:sym typeface="Arial" charset="0"/>
              </a:rPr>
              <a:t>51 ORCID ambassadors from 22 countries</a:t>
            </a:r>
          </a:p>
          <a:p>
            <a:pPr>
              <a:buClr>
                <a:schemeClr val="accent5"/>
              </a:buClr>
              <a:buFont typeface="Arial"/>
              <a:buChar char="•"/>
            </a:pPr>
            <a:r>
              <a:rPr lang="en-US" dirty="0"/>
              <a:t>25 countries &gt;10,000 unique visitors</a:t>
            </a:r>
          </a:p>
          <a:p>
            <a:pPr>
              <a:buClr>
                <a:schemeClr val="accent5"/>
              </a:buClr>
              <a:buFont typeface="Arial"/>
              <a:buChar char="•"/>
            </a:pPr>
            <a:r>
              <a:rPr lang="en-US" sz="2800" dirty="0" smtClean="0">
                <a:ea typeface="ヒラギノ角ゴ ProN W6" charset="0"/>
                <a:cs typeface="Arial" charset="0"/>
                <a:sym typeface="Arial" charset="0"/>
              </a:rPr>
              <a:t>9 Sloan-funded A&amp;I partners</a:t>
            </a:r>
          </a:p>
          <a:p>
            <a:pPr>
              <a:buClr>
                <a:schemeClr val="accent5"/>
              </a:buClr>
              <a:buFont typeface="Arial"/>
              <a:buChar char="•"/>
            </a:pPr>
            <a:r>
              <a:rPr lang="en-US" sz="2800" dirty="0" smtClean="0">
                <a:ea typeface="ヒラギノ角ゴ ProN W6" charset="0"/>
                <a:cs typeface="Arial" charset="0"/>
                <a:sym typeface="Arial" charset="0"/>
              </a:rPr>
              <a:t>5 languages</a:t>
            </a:r>
          </a:p>
          <a:p>
            <a:pPr lvl="2">
              <a:buClr>
                <a:schemeClr val="accent5"/>
              </a:buClr>
            </a:pPr>
            <a:r>
              <a:rPr lang="en-US" dirty="0" smtClean="0">
                <a:ea typeface="ヒラギノ角ゴ ProN W6" charset="0"/>
                <a:cs typeface="Arial" charset="0"/>
                <a:sym typeface="Arial" charset="0"/>
              </a:rPr>
              <a:t>French, English, Simplified &amp; Traditional Chinese, Spanish</a:t>
            </a:r>
          </a:p>
          <a:p>
            <a:pPr>
              <a:buClr>
                <a:schemeClr val="accent5"/>
              </a:buClr>
              <a:buFont typeface="Arial"/>
              <a:buChar char="•"/>
            </a:pPr>
            <a:r>
              <a:rPr lang="en-US" sz="2800" dirty="0" smtClean="0">
                <a:ea typeface="ヒラギノ角ゴ ProN W6" charset="0"/>
                <a:cs typeface="Arial" charset="0"/>
                <a:sym typeface="Arial" charset="0"/>
              </a:rPr>
              <a:t>5 import wizards </a:t>
            </a:r>
          </a:p>
          <a:p>
            <a:pPr lvl="2">
              <a:buClr>
                <a:schemeClr val="accent5"/>
              </a:buClr>
              <a:buFont typeface="Arial"/>
              <a:buChar char="•"/>
            </a:pPr>
            <a:r>
              <a:rPr lang="en-US" sz="2000" dirty="0" smtClean="0">
                <a:ea typeface="ヒラギノ角ゴ ProN W6" charset="0"/>
                <a:cs typeface="Arial" charset="0"/>
                <a:sym typeface="Arial" charset="0"/>
              </a:rPr>
              <a:t>Scopus, </a:t>
            </a:r>
            <a:r>
              <a:rPr lang="en-US" sz="2000" dirty="0" err="1" smtClean="0">
                <a:ea typeface="ヒラギノ角ゴ ProN W6" charset="0"/>
                <a:cs typeface="Arial" charset="0"/>
                <a:sym typeface="Arial" charset="0"/>
              </a:rPr>
              <a:t>CrossRef</a:t>
            </a:r>
            <a:r>
              <a:rPr lang="en-US" sz="2000" dirty="0" smtClean="0">
                <a:ea typeface="ヒラギノ角ゴ ProN W6" charset="0"/>
                <a:cs typeface="Arial" charset="0"/>
                <a:sym typeface="Arial" charset="0"/>
              </a:rPr>
              <a:t>, RID, Europe PMC, ANDS</a:t>
            </a:r>
          </a:p>
          <a:p>
            <a:pPr>
              <a:buClr>
                <a:schemeClr val="accent5"/>
              </a:buClr>
            </a:pPr>
            <a:r>
              <a:rPr lang="en-US" dirty="0" smtClean="0">
                <a:ea typeface="ヒラギノ角ゴ ProN W6" charset="0"/>
                <a:cs typeface="Arial" charset="0"/>
                <a:sym typeface="Arial" charset="0"/>
              </a:rPr>
              <a:t>1 annual public data file (CC0)</a:t>
            </a:r>
          </a:p>
          <a:p>
            <a:pPr>
              <a:buClr>
                <a:schemeClr val="accent5"/>
              </a:buClr>
            </a:pPr>
            <a:r>
              <a:rPr lang="en-US" dirty="0" smtClean="0">
                <a:ea typeface="ヒラギノ角ゴ ProN W6" charset="0"/>
                <a:cs typeface="Arial" charset="0"/>
                <a:sym typeface="Arial" charset="0"/>
              </a:rPr>
              <a:t>5/21/14: Spring Outreach Meeting (Chicago)</a:t>
            </a:r>
            <a:endParaRPr lang="en-US" sz="2800" dirty="0" smtClean="0">
              <a:ea typeface="ヒラギノ角ゴ ProN W6" charset="0"/>
              <a:cs typeface="Arial" charset="0"/>
              <a:sym typeface="Arial" charset="0"/>
            </a:endParaRPr>
          </a:p>
        </p:txBody>
      </p:sp>
      <p:sp>
        <p:nvSpPr>
          <p:cNvPr id="7" name="Slide Number Placeholder 3"/>
          <p:cNvSpPr>
            <a:spLocks noGrp="1"/>
          </p:cNvSpPr>
          <p:nvPr>
            <p:ph type="sldNum" sz="quarter" idx="12"/>
          </p:nvPr>
        </p:nvSpPr>
        <p:spPr/>
        <p:txBody>
          <a:bodyPr/>
          <a:lstStyle/>
          <a:p>
            <a:pPr>
              <a:defRPr/>
            </a:pPr>
            <a:fld id="{F509E2BB-42F0-C64F-92BA-B29F38AD6CDE}" type="slidenum">
              <a:rPr lang="fr-FR" smtClean="0"/>
              <a:pPr>
                <a:defRPr/>
              </a:pPr>
              <a:t>7</a:t>
            </a:fld>
            <a:endParaRPr lang="fr-F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612957250"/>
              </p:ext>
            </p:extLst>
          </p:nvPr>
        </p:nvGraphicFramePr>
        <p:xfrm>
          <a:off x="3995920" y="1025190"/>
          <a:ext cx="5544770" cy="5832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766565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831199535"/>
              </p:ext>
            </p:extLst>
          </p:nvPr>
        </p:nvGraphicFramePr>
        <p:xfrm>
          <a:off x="251400" y="1268700"/>
          <a:ext cx="8497180" cy="5040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491850" y="116540"/>
            <a:ext cx="5472760" cy="854075"/>
          </a:xfrm>
        </p:spPr>
        <p:txBody>
          <a:bodyPr/>
          <a:lstStyle/>
          <a:p>
            <a:pPr algn="r"/>
            <a:r>
              <a:rPr lang="en-US" dirty="0" smtClean="0">
                <a:solidFill>
                  <a:schemeClr val="accent5"/>
                </a:solidFill>
              </a:rPr>
              <a:t>Growth since </a:t>
            </a:r>
            <a:r>
              <a:rPr lang="en-US" dirty="0">
                <a:solidFill>
                  <a:schemeClr val="accent5"/>
                </a:solidFill>
              </a:rPr>
              <a:t>l</a:t>
            </a:r>
            <a:r>
              <a:rPr lang="en-US" dirty="0" smtClean="0">
                <a:solidFill>
                  <a:schemeClr val="accent5"/>
                </a:solidFill>
              </a:rPr>
              <a:t>aunch</a:t>
            </a:r>
            <a:endParaRPr lang="en-US" sz="4400" dirty="0">
              <a:solidFill>
                <a:schemeClr val="accent5"/>
              </a:solidFill>
            </a:endParaRPr>
          </a:p>
        </p:txBody>
      </p:sp>
      <p:sp>
        <p:nvSpPr>
          <p:cNvPr id="14" name="Date Placeholder 1"/>
          <p:cNvSpPr>
            <a:spLocks noGrp="1"/>
          </p:cNvSpPr>
          <p:nvPr>
            <p:ph type="dt" sz="half" idx="10"/>
          </p:nvPr>
        </p:nvSpPr>
        <p:spPr/>
        <p:txBody>
          <a:bodyPr/>
          <a:lstStyle/>
          <a:p>
            <a:pPr>
              <a:defRPr/>
            </a:pPr>
            <a:fld id="{EB4C4ACA-0D8C-1340-A75E-8201899E9484}" type="datetime3">
              <a:rPr lang="en-US" smtClean="0"/>
              <a:t>27 November 2013</a:t>
            </a:fld>
            <a:endParaRPr lang="fr-FR" dirty="0"/>
          </a:p>
        </p:txBody>
      </p:sp>
      <p:sp>
        <p:nvSpPr>
          <p:cNvPr id="16" name="Footer Placeholder 2"/>
          <p:cNvSpPr>
            <a:spLocks noGrp="1"/>
          </p:cNvSpPr>
          <p:nvPr>
            <p:ph type="ftr" sz="quarter" idx="11"/>
          </p:nvPr>
        </p:nvSpPr>
        <p:spPr/>
        <p:txBody>
          <a:bodyPr/>
          <a:lstStyle/>
          <a:p>
            <a:pPr>
              <a:defRPr/>
            </a:pPr>
            <a:r>
              <a:rPr lang="fr-FR" i="1" smtClean="0">
                <a:solidFill>
                  <a:schemeClr val="bg2"/>
                </a:solidFill>
                <a:latin typeface="Gill Sans"/>
                <a:cs typeface="Gill Sans"/>
              </a:rPr>
              <a:t>orcid</a:t>
            </a:r>
            <a:r>
              <a:rPr lang="fr-FR" i="1" smtClean="0">
                <a:latin typeface="Gill Sans"/>
                <a:cs typeface="Gill Sans"/>
              </a:rPr>
              <a:t>.</a:t>
            </a:r>
            <a:r>
              <a:rPr lang="fr-FR" i="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17" name="Slide Number Placeholder 3"/>
          <p:cNvSpPr>
            <a:spLocks noGrp="1"/>
          </p:cNvSpPr>
          <p:nvPr>
            <p:ph type="sldNum" sz="quarter" idx="12"/>
          </p:nvPr>
        </p:nvSpPr>
        <p:spPr/>
        <p:txBody>
          <a:bodyPr/>
          <a:lstStyle/>
          <a:p>
            <a:pPr>
              <a:defRPr/>
            </a:pPr>
            <a:fld id="{F509E2BB-42F0-C64F-92BA-B29F38AD6CDE}" type="slidenum">
              <a:rPr lang="fr-FR" smtClean="0"/>
              <a:pPr>
                <a:defRPr/>
              </a:pPr>
              <a:t>8</a:t>
            </a:fld>
            <a:endParaRPr lang="fr-FR"/>
          </a:p>
        </p:txBody>
      </p:sp>
      <p:sp>
        <p:nvSpPr>
          <p:cNvPr id="7" name="TextBox 6"/>
          <p:cNvSpPr txBox="1"/>
          <p:nvPr/>
        </p:nvSpPr>
        <p:spPr>
          <a:xfrm>
            <a:off x="1403560" y="1484730"/>
            <a:ext cx="4499990" cy="1384995"/>
          </a:xfrm>
          <a:prstGeom prst="rect">
            <a:avLst/>
          </a:prstGeom>
          <a:solidFill>
            <a:schemeClr val="tx1">
              <a:lumMod val="75000"/>
              <a:lumOff val="25000"/>
            </a:schemeClr>
          </a:solidFill>
        </p:spPr>
        <p:txBody>
          <a:bodyPr wrap="square" rtlCol="0">
            <a:spAutoFit/>
          </a:bodyPr>
          <a:lstStyle/>
          <a:p>
            <a:r>
              <a:rPr lang="en-US" sz="2800" dirty="0" smtClean="0">
                <a:solidFill>
                  <a:srgbClr val="FFFFFF"/>
                </a:solidFill>
                <a:latin typeface="Gill Sans MT"/>
                <a:cs typeface="Gill Sans MT"/>
              </a:rPr>
              <a:t>ORCID has issued over 350,000 identifiers since our launch one year ago</a:t>
            </a:r>
            <a:endParaRPr lang="en-US" sz="2800" dirty="0">
              <a:solidFill>
                <a:srgbClr val="FFFFFF"/>
              </a:solidFill>
              <a:latin typeface="Gill Sans MT"/>
              <a:cs typeface="Gill Sans MT"/>
            </a:endParaRPr>
          </a:p>
        </p:txBody>
      </p:sp>
    </p:spTree>
    <p:extLst>
      <p:ext uri="{BB962C8B-B14F-4D97-AF65-F5344CB8AC3E}">
        <p14:creationId xmlns:p14="http://schemas.microsoft.com/office/powerpoint/2010/main" val="135423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9267131B-5616-BF43-BF80-4ACFAC3E1035}" type="datetime3">
              <a:rPr lang="en-US" smtClean="0"/>
              <a:t>27 November 2013</a:t>
            </a:fld>
            <a:endParaRPr lang="fr-FR"/>
          </a:p>
        </p:txBody>
      </p:sp>
      <p:sp>
        <p:nvSpPr>
          <p:cNvPr id="6" name="Footer Placeholder 5"/>
          <p:cNvSpPr>
            <a:spLocks noGrp="1"/>
          </p:cNvSpPr>
          <p:nvPr>
            <p:ph type="ftr" sz="quarter" idx="11"/>
          </p:nvPr>
        </p:nvSpPr>
        <p:spPr/>
        <p:txBody>
          <a:bodyPr/>
          <a:lstStyle/>
          <a:p>
            <a:pPr>
              <a:defRPr/>
            </a:pPr>
            <a:r>
              <a:rPr lang="fr-FR" i="1" smtClean="0">
                <a:solidFill>
                  <a:schemeClr val="bg2"/>
                </a:solidFill>
                <a:latin typeface="Gill Sans"/>
                <a:cs typeface="Gill Sans"/>
              </a:rPr>
              <a:t>orcid</a:t>
            </a:r>
            <a:r>
              <a:rPr lang="fr-FR" i="1" smtClean="0">
                <a:latin typeface="Gill Sans"/>
                <a:cs typeface="Gill Sans"/>
              </a:rPr>
              <a:t>.</a:t>
            </a:r>
            <a:r>
              <a:rPr lang="fr-FR" i="1" smtClean="0">
                <a:solidFill>
                  <a:schemeClr val="accent1"/>
                </a:solidFill>
                <a:latin typeface="Gill Sans"/>
                <a:cs typeface="Gill Sans"/>
              </a:rPr>
              <a:t>org</a:t>
            </a:r>
            <a:endParaRPr lang="fr-FR" i="1" dirty="0" smtClean="0">
              <a:solidFill>
                <a:schemeClr val="accent1"/>
              </a:solidFill>
              <a:latin typeface="Gill Sans"/>
              <a:cs typeface="Gill Sans"/>
            </a:endParaRPr>
          </a:p>
        </p:txBody>
      </p:sp>
      <p:sp>
        <p:nvSpPr>
          <p:cNvPr id="7" name="Slide Number Placeholder 6"/>
          <p:cNvSpPr>
            <a:spLocks noGrp="1"/>
          </p:cNvSpPr>
          <p:nvPr>
            <p:ph type="sldNum" sz="quarter" idx="12"/>
          </p:nvPr>
        </p:nvSpPr>
        <p:spPr/>
        <p:txBody>
          <a:bodyPr/>
          <a:lstStyle/>
          <a:p>
            <a:pPr>
              <a:defRPr/>
            </a:pPr>
            <a:fld id="{DC880BAE-47D0-9948-98B5-6632034C9825}" type="slidenum">
              <a:rPr lang="fr-FR" smtClean="0"/>
              <a:pPr>
                <a:defRPr/>
              </a:pPr>
              <a:t>9</a:t>
            </a:fld>
            <a:endParaRPr lang="fr-FR"/>
          </a:p>
        </p:txBody>
      </p:sp>
      <p:pic>
        <p:nvPicPr>
          <p:cNvPr id="8" name="Picture 7"/>
          <p:cNvPicPr>
            <a:picLocks noChangeAspect="1"/>
          </p:cNvPicPr>
          <p:nvPr/>
        </p:nvPicPr>
        <p:blipFill>
          <a:blip r:embed="rId2"/>
          <a:stretch>
            <a:fillRect/>
          </a:stretch>
        </p:blipFill>
        <p:spPr>
          <a:xfrm>
            <a:off x="381000" y="850900"/>
            <a:ext cx="8369300" cy="5143500"/>
          </a:xfrm>
          <a:prstGeom prst="rect">
            <a:avLst/>
          </a:prstGeom>
        </p:spPr>
      </p:pic>
      <p:pic>
        <p:nvPicPr>
          <p:cNvPr id="9" name="Picture 8"/>
          <p:cNvPicPr>
            <a:picLocks noChangeAspect="1"/>
          </p:cNvPicPr>
          <p:nvPr/>
        </p:nvPicPr>
        <p:blipFill>
          <a:blip r:embed="rId3"/>
          <a:stretch>
            <a:fillRect/>
          </a:stretch>
        </p:blipFill>
        <p:spPr>
          <a:xfrm>
            <a:off x="971500" y="980660"/>
            <a:ext cx="2146300" cy="4648200"/>
          </a:xfrm>
          <a:prstGeom prst="rect">
            <a:avLst/>
          </a:prstGeom>
        </p:spPr>
      </p:pic>
      <p:pic>
        <p:nvPicPr>
          <p:cNvPr id="10" name="Picture 9"/>
          <p:cNvPicPr>
            <a:picLocks noChangeAspect="1"/>
          </p:cNvPicPr>
          <p:nvPr/>
        </p:nvPicPr>
        <p:blipFill>
          <a:blip r:embed="rId4"/>
          <a:stretch>
            <a:fillRect/>
          </a:stretch>
        </p:blipFill>
        <p:spPr>
          <a:xfrm>
            <a:off x="5076070" y="1196690"/>
            <a:ext cx="3568700" cy="4305300"/>
          </a:xfrm>
          <a:prstGeom prst="rect">
            <a:avLst/>
          </a:prstGeom>
        </p:spPr>
      </p:pic>
    </p:spTree>
    <p:extLst>
      <p:ext uri="{BB962C8B-B14F-4D97-AF65-F5344CB8AC3E}">
        <p14:creationId xmlns:p14="http://schemas.microsoft.com/office/powerpoint/2010/main" val="19039414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ORCID Presentation Tempate.potx</Template>
  <TotalTime>33511</TotalTime>
  <Words>1912</Words>
  <Application>Microsoft Macintosh PowerPoint</Application>
  <PresentationFormat>On-screen Show (4:3)</PresentationFormat>
  <Paragraphs>282</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Connecting Research and Researchers  Emerging Industry Standards: A Primer  </vt:lpstr>
      <vt:lpstr>What is the problem?</vt:lpstr>
      <vt:lpstr>PowerPoint Presentation</vt:lpstr>
      <vt:lpstr>PowerPoint Presentation</vt:lpstr>
      <vt:lpstr>ORCID Mission</vt:lpstr>
      <vt:lpstr>PowerPoint Presentation</vt:lpstr>
      <vt:lpstr>ORCID by the numbers</vt:lpstr>
      <vt:lpstr>Growth since launch</vt:lpstr>
      <vt:lpstr>PowerPoint Presentation</vt:lpstr>
      <vt:lpstr>PowerPoint Presentation</vt:lpstr>
      <vt:lpstr>For researchers &amp; scholars</vt:lpstr>
      <vt:lpstr>PowerPoint Presentation</vt:lpstr>
      <vt:lpstr>What can organizations do with ORCID? </vt:lpstr>
      <vt:lpstr>PowerPoint Presentation</vt:lpstr>
      <vt:lpstr>Adoption &amp; Integration Program</vt:lpstr>
      <vt:lpstr>More use cases. . . </vt:lpstr>
      <vt:lpstr> 1. Click on ORCID link on Nature.com  2. Redirected to register on ORCID  3. User authorizes data transfer  4. ORCID iD is stored in Nature database</vt:lpstr>
      <vt:lpstr>Publication process</vt:lpstr>
      <vt:lpstr>Record creation</vt:lpstr>
      <vt:lpstr>PowerPoint Presentation</vt:lpstr>
      <vt:lpstr>Grant applications</vt:lpstr>
      <vt:lpstr>External IDs</vt:lpstr>
      <vt:lpstr>What’s next?</vt:lpstr>
      <vt:lpstr>What can you do? </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Ed Pentz</cp:lastModifiedBy>
  <cp:revision>465</cp:revision>
  <cp:lastPrinted>2013-05-01T17:46:07Z</cp:lastPrinted>
  <dcterms:created xsi:type="dcterms:W3CDTF">2011-05-09T15:14:44Z</dcterms:created>
  <dcterms:modified xsi:type="dcterms:W3CDTF">2013-11-27T10:01:47Z</dcterms:modified>
  <cp:category/>
</cp:coreProperties>
</file>